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256" r:id="rId3"/>
    <p:sldId id="259" r:id="rId4"/>
    <p:sldId id="283" r:id="rId5"/>
    <p:sldId id="262" r:id="rId6"/>
    <p:sldId id="260" r:id="rId7"/>
    <p:sldId id="264" r:id="rId8"/>
    <p:sldId id="266" r:id="rId9"/>
    <p:sldId id="267" r:id="rId10"/>
    <p:sldId id="268" r:id="rId11"/>
    <p:sldId id="270" r:id="rId12"/>
    <p:sldId id="271" r:id="rId13"/>
    <p:sldId id="272" r:id="rId14"/>
    <p:sldId id="273" r:id="rId15"/>
    <p:sldId id="274" r:id="rId16"/>
    <p:sldId id="275" r:id="rId17"/>
    <p:sldId id="276" r:id="rId18"/>
    <p:sldId id="278" r:id="rId19"/>
    <p:sldId id="277" r:id="rId20"/>
    <p:sldId id="280" r:id="rId21"/>
    <p:sldId id="284" r:id="rId22"/>
    <p:sldId id="282" r:id="rId23"/>
    <p:sldId id="281" r:id="rId24"/>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7"/>
    <p:restoredTop sz="74076" autoAdjust="0"/>
  </p:normalViewPr>
  <p:slideViewPr>
    <p:cSldViewPr snapToGrid="0">
      <p:cViewPr varScale="1">
        <p:scale>
          <a:sx n="139" d="100"/>
          <a:sy n="139" d="100"/>
        </p:scale>
        <p:origin x="1502"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pt>
    <dgm:pt modelId="{35E237F2-4D1B-4618-B529-3EFFCDF5F45E}" type="pres">
      <dgm:prSet presAssocID="{D3CABC3D-D940-43C7-930E-96A9489A4E23}" presName="sibTrans" presStyleLbl="sibTrans2D1" presStyleIdx="0" presStyleCnt="2" custScaleX="165299"/>
      <dgm:spPr/>
    </dgm:pt>
    <dgm:pt modelId="{6942E119-A28C-4997-8011-6D8A800C3095}" type="pres">
      <dgm:prSet presAssocID="{D3CABC3D-D940-43C7-930E-96A9489A4E23}" presName="connectorText" presStyleLbl="sibTrans2D1" presStyleIdx="0" presStyleCnt="2"/>
      <dgm:spPr/>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pt>
    <dgm:pt modelId="{2856E9C5-F607-49C9-AD2F-1BCC10EA4300}" type="pres">
      <dgm:prSet presAssocID="{35FB5551-6637-43DF-9299-9D8EDFB3D5F0}" presName="sibTrans" presStyleLbl="sibTrans2D1" presStyleIdx="1" presStyleCnt="2" custScaleX="164249" custScaleY="96624"/>
      <dgm:spPr/>
    </dgm:pt>
    <dgm:pt modelId="{5344B11F-2AD5-407E-B9C0-F52830904517}" type="pres">
      <dgm:prSet presAssocID="{35FB5551-6637-43DF-9299-9D8EDFB3D5F0}" presName="connectorText" presStyleLbl="sibTrans2D1" presStyleIdx="1" presStyleCnt="2"/>
      <dgm:spPr/>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615322"/>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Crawling</a:t>
          </a:r>
          <a:endParaRPr lang="it-IT" sz="2200" kern="1200" dirty="0"/>
        </a:p>
      </dsp:txBody>
      <dsp:txXfrm>
        <a:off x="33479" y="647462"/>
        <a:ext cx="1710840" cy="1033071"/>
      </dsp:txXfrm>
    </dsp:sp>
    <dsp:sp modelId="{35E237F2-4D1B-4618-B529-3EFFCDF5F45E}">
      <dsp:nvSpPr>
        <dsp:cNvPr id="0" name=""/>
        <dsp:cNvSpPr/>
      </dsp:nvSpPr>
      <dsp:spPr>
        <a:xfrm>
          <a:off x="1888586" y="712332"/>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Grafo</a:t>
          </a:r>
        </a:p>
      </dsp:txBody>
      <dsp:txXfrm>
        <a:off x="1888586" y="892998"/>
        <a:ext cx="1005444" cy="542000"/>
      </dsp:txXfrm>
    </dsp:sp>
    <dsp:sp modelId="{DFC74696-8848-4576-8365-46D5443FA989}">
      <dsp:nvSpPr>
        <dsp:cNvPr id="0" name=""/>
        <dsp:cNvSpPr/>
      </dsp:nvSpPr>
      <dsp:spPr>
        <a:xfrm>
          <a:off x="3233447" y="576366"/>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b="0" i="0" kern="1200" dirty="0"/>
            <a:t>​Feature </a:t>
          </a:r>
          <a:r>
            <a:rPr lang="it-IT" sz="2200" b="0" i="0" kern="1200" dirty="0" err="1"/>
            <a:t>construction</a:t>
          </a:r>
          <a:endParaRPr lang="it-IT" sz="2200" kern="1200" dirty="0"/>
        </a:p>
      </dsp:txBody>
      <dsp:txXfrm>
        <a:off x="3267869" y="610788"/>
        <a:ext cx="1674441" cy="1106420"/>
      </dsp:txXfrm>
    </dsp:sp>
    <dsp:sp modelId="{2856E9C5-F607-49C9-AD2F-1BCC10EA4300}">
      <dsp:nvSpPr>
        <dsp:cNvPr id="0" name=""/>
        <dsp:cNvSpPr/>
      </dsp:nvSpPr>
      <dsp:spPr>
        <a:xfrm>
          <a:off x="5092913" y="727580"/>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Struttura, testo, combinato</a:t>
          </a:r>
        </a:p>
      </dsp:txBody>
      <dsp:txXfrm>
        <a:off x="5092913" y="902147"/>
        <a:ext cx="1006486" cy="523701"/>
      </dsp:txXfrm>
    </dsp:sp>
    <dsp:sp modelId="{5AAEB72F-D722-44E8-A710-ED68C6B1F423}">
      <dsp:nvSpPr>
        <dsp:cNvPr id="0" name=""/>
        <dsp:cNvSpPr/>
      </dsp:nvSpPr>
      <dsp:spPr>
        <a:xfrm>
          <a:off x="6433720" y="579141"/>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Clustering</a:t>
          </a:r>
        </a:p>
      </dsp:txBody>
      <dsp:txXfrm>
        <a:off x="6467980" y="613401"/>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1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r>
              <a:rPr lang="en-US" sz="2000" b="0" strike="noStrike" spc="-1" dirty="0" err="1">
                <a:solidFill>
                  <a:srgbClr val="000000"/>
                </a:solidFill>
                <a:uFill>
                  <a:solidFill>
                    <a:srgbClr val="FFFFFF"/>
                  </a:solidFill>
                </a:uFill>
                <a:latin typeface="Arial"/>
              </a:rPr>
              <a:t>Buonasera</a:t>
            </a:r>
            <a:r>
              <a:rPr lang="en-US" sz="2000" b="0" strike="noStrike" spc="-1" dirty="0">
                <a:solidFill>
                  <a:srgbClr val="000000"/>
                </a:solidFill>
                <a:uFill>
                  <a:solidFill>
                    <a:srgbClr val="FFFFFF"/>
                  </a:solidFill>
                </a:uFill>
                <a:latin typeface="Arial"/>
              </a:rPr>
              <a:t> a </a:t>
            </a:r>
            <a:r>
              <a:rPr lang="en-US" sz="2000" b="0" strike="noStrike" spc="-1" dirty="0" err="1">
                <a:solidFill>
                  <a:srgbClr val="000000"/>
                </a:solidFill>
                <a:uFill>
                  <a:solidFill>
                    <a:srgbClr val="FFFFFF"/>
                  </a:solidFill>
                </a:uFill>
                <a:latin typeface="Arial"/>
              </a:rPr>
              <a:t>tutti</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sono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laureando</a:t>
            </a:r>
            <a:r>
              <a:rPr lang="en-US" sz="2000" b="0" strike="noStrike" spc="-1" baseline="0" dirty="0">
                <a:solidFill>
                  <a:srgbClr val="000000"/>
                </a:solidFill>
                <a:uFill>
                  <a:solidFill>
                    <a:srgbClr val="FFFFFF"/>
                  </a:solidFill>
                </a:uFill>
                <a:latin typeface="Arial"/>
              </a:rPr>
              <a:t> Del Fante Andrea </a:t>
            </a:r>
            <a:r>
              <a:rPr lang="en-US" sz="2000" b="0" strike="noStrike" spc="-1" baseline="0" dirty="0" err="1">
                <a:solidFill>
                  <a:srgbClr val="000000"/>
                </a:solidFill>
                <a:uFill>
                  <a:solidFill>
                    <a:srgbClr val="FFFFFF"/>
                  </a:solidFill>
                </a:uFill>
                <a:latin typeface="Arial"/>
              </a:rPr>
              <a:t>ed</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oggi</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illustrerò</a:t>
            </a:r>
            <a:r>
              <a:rPr lang="en-US" sz="2000" b="0" strike="noStrike" spc="-1" baseline="0" dirty="0">
                <a:solidFill>
                  <a:srgbClr val="000000"/>
                </a:solidFill>
                <a:uFill>
                  <a:solidFill>
                    <a:srgbClr val="FFFFFF"/>
                  </a:solidFill>
                </a:uFill>
                <a:latin typeface="Arial"/>
              </a:rPr>
              <a:t> la </a:t>
            </a:r>
            <a:r>
              <a:rPr lang="en-US" sz="2000" b="0" strike="noStrike" spc="-1" baseline="0" dirty="0" err="1">
                <a:solidFill>
                  <a:srgbClr val="000000"/>
                </a:solidFill>
                <a:uFill>
                  <a:solidFill>
                    <a:srgbClr val="FFFFFF"/>
                  </a:solidFill>
                </a:uFill>
                <a:latin typeface="Arial"/>
              </a:rPr>
              <a:t>mia</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tesi</a:t>
            </a:r>
            <a:r>
              <a:rPr lang="en-US" sz="2000" b="0" strike="noStrike" spc="-1" baseline="0" dirty="0">
                <a:solidFill>
                  <a:srgbClr val="000000"/>
                </a:solidFill>
                <a:uFill>
                  <a:solidFill>
                    <a:srgbClr val="FFFFFF"/>
                  </a:solidFill>
                </a:uFill>
                <a:latin typeface="Arial"/>
              </a:rPr>
              <a:t> dal </a:t>
            </a:r>
            <a:r>
              <a:rPr lang="en-US" sz="2000" b="0" strike="noStrike" spc="-1" baseline="0" dirty="0" err="1">
                <a:solidFill>
                  <a:srgbClr val="000000"/>
                </a:solidFill>
                <a:uFill>
                  <a:solidFill>
                    <a:srgbClr val="FFFFFF"/>
                  </a:solidFill>
                </a:uFill>
                <a:latin typeface="Arial"/>
              </a:rPr>
              <a:t>titolo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Applicazione</a:t>
            </a:r>
            <a:r>
              <a:rPr lang="en-US" sz="2000" b="0" strike="noStrike" spc="-1" baseline="0" dirty="0">
                <a:solidFill>
                  <a:srgbClr val="000000"/>
                </a:solidFill>
                <a:uFill>
                  <a:solidFill>
                    <a:srgbClr val="FFFFFF"/>
                  </a:solidFill>
                </a:uFill>
                <a:latin typeface="Arial"/>
              </a:rPr>
              <a:t> di </a:t>
            </a:r>
            <a:r>
              <a:rPr lang="en-US" sz="2000" b="0" strike="noStrike" spc="-1" baseline="0" dirty="0" err="1">
                <a:solidFill>
                  <a:srgbClr val="000000"/>
                </a:solidFill>
                <a:uFill>
                  <a:solidFill>
                    <a:srgbClr val="FFFFFF"/>
                  </a:solidFill>
                </a:uFill>
                <a:latin typeface="Arial"/>
              </a:rPr>
              <a:t>tecniche</a:t>
            </a:r>
            <a:r>
              <a:rPr lang="en-US" sz="2000" b="0" strike="noStrike" spc="-1" baseline="0" dirty="0">
                <a:solidFill>
                  <a:srgbClr val="000000"/>
                </a:solidFill>
                <a:uFill>
                  <a:solidFill>
                    <a:srgbClr val="FFFFFF"/>
                  </a:solidFill>
                </a:uFill>
                <a:latin typeface="Arial"/>
              </a:rPr>
              <a:t> di Word Embedding e Text Mining per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Clustering di </a:t>
            </a:r>
            <a:r>
              <a:rPr lang="en-US" sz="2000" b="0" strike="noStrike" spc="-1" baseline="0" dirty="0" err="1">
                <a:solidFill>
                  <a:srgbClr val="000000"/>
                </a:solidFill>
                <a:uFill>
                  <a:solidFill>
                    <a:srgbClr val="FFFFFF"/>
                  </a:solidFill>
                </a:uFill>
                <a:latin typeface="Arial"/>
              </a:rPr>
              <a:t>pagine</a:t>
            </a:r>
            <a:r>
              <a:rPr lang="en-US" sz="2000" b="0" strike="noStrike" spc="-1" baseline="0" dirty="0">
                <a:solidFill>
                  <a:srgbClr val="000000"/>
                </a:solidFill>
                <a:uFill>
                  <a:solidFill>
                    <a:srgbClr val="FFFFFF"/>
                  </a:solidFill>
                </a:uFill>
                <a:latin typeface="Arial"/>
              </a:rPr>
              <a:t> in un </a:t>
            </a:r>
            <a:r>
              <a:rPr lang="en-US" sz="2000" b="0" strike="noStrike" spc="-1" baseline="0" dirty="0" err="1">
                <a:solidFill>
                  <a:srgbClr val="000000"/>
                </a:solidFill>
                <a:uFill>
                  <a:solidFill>
                    <a:srgbClr val="FFFFFF"/>
                  </a:solidFill>
                </a:uFill>
                <a:latin typeface="Arial"/>
              </a:rPr>
              <a:t>grafo</a:t>
            </a:r>
            <a:r>
              <a:rPr lang="en-US" sz="2000" b="0" strike="noStrike" spc="-1" baseline="0" dirty="0">
                <a:solidFill>
                  <a:srgbClr val="000000"/>
                </a:solidFill>
                <a:uFill>
                  <a:solidFill>
                    <a:srgbClr val="FFFFFF"/>
                  </a:solidFill>
                </a:uFill>
                <a:latin typeface="Arial"/>
              </a:rPr>
              <a:t> Web”</a:t>
            </a:r>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647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a:t>
            </a:r>
          </a:p>
          <a:p>
            <a:r>
              <a:rPr lang="it-IT" sz="1200" kern="1200" dirty="0">
                <a:solidFill>
                  <a:schemeClr val="tx1"/>
                </a:solidFill>
                <a:effectLst/>
                <a:latin typeface="+mn-lt"/>
                <a:ea typeface="+mn-ea"/>
                <a:cs typeface="+mn-cs"/>
              </a:rPr>
              <a:t>Una particolarità di LINE è che permette di preservare la prossimità di primo e di secondo ordine. </a:t>
            </a:r>
          </a:p>
          <a:p>
            <a:r>
              <a:rPr lang="it-IT" sz="1200" kern="1200" dirty="0">
                <a:solidFill>
                  <a:schemeClr val="tx1"/>
                </a:solidFill>
                <a:effectLst/>
                <a:latin typeface="+mn-lt"/>
                <a:ea typeface="+mn-ea"/>
                <a:cs typeface="+mn-cs"/>
              </a:rPr>
              <a:t>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a:t>
            </a:r>
          </a:p>
          <a:p>
            <a:r>
              <a:rPr lang="it-IT" sz="1200" u="sng" kern="1200" dirty="0">
                <a:solidFill>
                  <a:schemeClr val="tx1"/>
                </a:solidFill>
                <a:effectLst/>
                <a:latin typeface="+mn-lt"/>
                <a:ea typeface="+mn-ea"/>
                <a:cs typeface="+mn-cs"/>
              </a:rPr>
              <a:t>La prossimità di primo ordine non è sufficiente per preservare la struttura del network, poiché può capitare che due nodi simili non siano direttamente collegati.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Per questo è stata implementata la tipologia di secondo ordine.</a:t>
            </a:r>
          </a:p>
          <a:p>
            <a:r>
              <a:rPr lang="it-IT" sz="1200" b="1"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 LINE</a:t>
            </a:r>
            <a:r>
              <a:rPr lang="it-IT" sz="1200" b="1" kern="1200" baseline="0" dirty="0">
                <a:solidFill>
                  <a:schemeClr val="tx1"/>
                </a:solidFill>
                <a:effectLst/>
                <a:latin typeface="+mn-lt"/>
                <a:ea typeface="+mn-ea"/>
                <a:cs typeface="+mn-cs"/>
              </a:rPr>
              <a:t> lavora direttamente sui grafi, Word2Vec ha necessità di avere in input sequenze di parole (</a:t>
            </a:r>
            <a:r>
              <a:rPr lang="it-IT" sz="1200" b="1" kern="1200" baseline="0" dirty="0" err="1">
                <a:solidFill>
                  <a:schemeClr val="tx1"/>
                </a:solidFill>
                <a:effectLst/>
                <a:latin typeface="+mn-lt"/>
                <a:ea typeface="+mn-ea"/>
                <a:cs typeface="+mn-cs"/>
              </a:rPr>
              <a:t>url</a:t>
            </a:r>
            <a:r>
              <a:rPr lang="it-IT" sz="1200" b="1" kern="1200" baseline="0" dirty="0">
                <a:solidFill>
                  <a:schemeClr val="tx1"/>
                </a:solidFill>
                <a:effectLst/>
                <a:latin typeface="+mn-lt"/>
                <a:ea typeface="+mn-ea"/>
                <a:cs typeface="+mn-cs"/>
              </a:rPr>
              <a:t>), nel nostro caso sono sequenze di random </a:t>
            </a:r>
            <a:r>
              <a:rPr lang="it-IT" sz="1200" b="1" kern="1200" baseline="0" dirty="0" err="1">
                <a:solidFill>
                  <a:schemeClr val="tx1"/>
                </a:solidFill>
                <a:effectLst/>
                <a:latin typeface="+mn-lt"/>
                <a:ea typeface="+mn-ea"/>
                <a:cs typeface="+mn-cs"/>
              </a:rPr>
              <a:t>walk</a:t>
            </a:r>
            <a:r>
              <a:rPr lang="it-IT" sz="1200" b="1" kern="1200" baseline="0" dirty="0">
                <a:solidFill>
                  <a:schemeClr val="tx1"/>
                </a:solidFill>
                <a:effectLst/>
                <a:latin typeface="+mn-lt"/>
                <a:ea typeface="+mn-ea"/>
                <a:cs typeface="+mn-cs"/>
              </a:rPr>
              <a:t>.</a:t>
            </a:r>
          </a:p>
          <a:p>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STACCATI DAL PRECEDENTE,</a:t>
            </a:r>
            <a:r>
              <a:rPr lang="it-IT" sz="1200" b="1" kern="1200" baseline="0" dirty="0">
                <a:solidFill>
                  <a:schemeClr val="tx1"/>
                </a:solidFill>
                <a:effectLst/>
                <a:latin typeface="+mn-lt"/>
                <a:ea typeface="+mn-ea"/>
                <a:cs typeface="+mn-cs"/>
              </a:rPr>
              <a:t> dicendo che ora si cerca di creare rappresentazioni vettoriali del contenuto testuale</a:t>
            </a:r>
          </a:p>
          <a:p>
            <a:r>
              <a:rPr lang="it-IT" sz="1200" b="1" kern="1200" baseline="0" dirty="0">
                <a:solidFill>
                  <a:schemeClr val="tx1"/>
                </a:solidFill>
                <a:effectLst/>
                <a:latin typeface="+mn-lt"/>
                <a:ea typeface="+mn-ea"/>
                <a:cs typeface="+mn-cs"/>
              </a:rPr>
              <a:t>[se non ho tempo, finisci solo elencando i fattori]</a:t>
            </a:r>
            <a:endParaRPr lang="it-IT" sz="1200" b="1"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 </a:t>
            </a:r>
          </a:p>
          <a:p>
            <a:r>
              <a:rPr lang="it-IT" sz="1200" b="1" kern="1200" dirty="0">
                <a:solidFill>
                  <a:schemeClr val="tx1"/>
                </a:solidFill>
                <a:effectLst/>
                <a:latin typeface="+mn-lt"/>
                <a:ea typeface="+mn-ea"/>
                <a:cs typeface="+mn-cs"/>
              </a:rPr>
              <a:t>[Fai vedere la differenza sulle</a:t>
            </a:r>
            <a:r>
              <a:rPr lang="it-IT" sz="1200" b="1" kern="1200" baseline="0" dirty="0">
                <a:solidFill>
                  <a:schemeClr val="tx1"/>
                </a:solidFill>
                <a:effectLst/>
                <a:latin typeface="+mn-lt"/>
                <a:ea typeface="+mn-ea"/>
                <a:cs typeface="+mn-cs"/>
              </a:rPr>
              <a:t> immagini]</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Con l2 è possibile combinare i due vettori,</a:t>
            </a:r>
            <a:r>
              <a:rPr lang="it-IT" sz="1200" b="1" kern="1200" baseline="0" dirty="0">
                <a:solidFill>
                  <a:schemeClr val="tx1"/>
                </a:solidFill>
                <a:effectLst/>
                <a:latin typeface="+mn-lt"/>
                <a:ea typeface="+mn-ea"/>
                <a:cs typeface="+mn-cs"/>
              </a:rPr>
              <a:t> evitando che uno dei due predomini sull’altro</a:t>
            </a:r>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316 combinazioni per ogni sito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Di seguito si fanno vedere i</a:t>
            </a:r>
            <a:r>
              <a:rPr lang="it-IT" sz="1200" b="1" kern="1200" baseline="0" dirty="0">
                <a:solidFill>
                  <a:schemeClr val="tx1"/>
                </a:solidFill>
                <a:effectLst/>
                <a:latin typeface="+mn-lt"/>
                <a:ea typeface="+mn-ea"/>
                <a:cs typeface="+mn-cs"/>
              </a:rPr>
              <a:t> siti utilizzati, aventi numero pagine, archi, archi liste web e cluster. L’obiettivo non è quello di confrontare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sono stati inseriti in input agli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i parametri ottimali.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[Spiega</a:t>
            </a:r>
            <a:r>
              <a:rPr lang="it-IT" sz="1200" kern="1200" baseline="0" dirty="0">
                <a:solidFill>
                  <a:schemeClr val="tx1"/>
                </a:solidFill>
                <a:effectLst/>
                <a:latin typeface="+mn-lt"/>
                <a:ea typeface="+mn-ea"/>
                <a:cs typeface="+mn-cs"/>
              </a:rPr>
              <a:t> test di </a:t>
            </a:r>
            <a:r>
              <a:rPr lang="it-IT" sz="1200" kern="1200" baseline="0" dirty="0" err="1">
                <a:solidFill>
                  <a:schemeClr val="tx1"/>
                </a:solidFill>
                <a:effectLst/>
                <a:latin typeface="+mn-lt"/>
                <a:ea typeface="+mn-ea"/>
                <a:cs typeface="+mn-cs"/>
              </a:rPr>
              <a:t>Wilcoxon</a:t>
            </a:r>
            <a:r>
              <a:rPr lang="it-IT" sz="1200" kern="1200" baseline="0" dirty="0">
                <a:solidFill>
                  <a:schemeClr val="tx1"/>
                </a:solidFill>
                <a:effectLst/>
                <a:latin typeface="+mn-lt"/>
                <a:ea typeface="+mn-ea"/>
                <a:cs typeface="+mn-cs"/>
              </a:rPr>
              <a:t> con il </a:t>
            </a:r>
            <a:r>
              <a:rPr lang="it-IT" sz="1200" kern="1200" baseline="0" dirty="0" err="1">
                <a:solidFill>
                  <a:schemeClr val="tx1"/>
                </a:solidFill>
                <a:effectLst/>
                <a:latin typeface="+mn-lt"/>
                <a:ea typeface="+mn-ea"/>
                <a:cs typeface="+mn-cs"/>
              </a:rPr>
              <a:t>p</a:t>
            </a:r>
            <a:r>
              <a:rPr lang="it-IT" sz="1200" kern="1200" baseline="0" dirty="0">
                <a:solidFill>
                  <a:schemeClr val="tx1"/>
                </a:solidFill>
                <a:effectLst/>
                <a:latin typeface="+mn-lt"/>
                <a:ea typeface="+mn-ea"/>
                <a:cs typeface="+mn-cs"/>
              </a:rPr>
              <a:t> </a:t>
            </a:r>
            <a:r>
              <a:rPr lang="it-IT" sz="1200" kern="1200" baseline="0" dirty="0" err="1">
                <a:solidFill>
                  <a:schemeClr val="tx1"/>
                </a:solidFill>
                <a:effectLst/>
                <a:latin typeface="+mn-lt"/>
                <a:ea typeface="+mn-ea"/>
                <a:cs typeface="+mn-cs"/>
              </a:rPr>
              <a:t>value</a:t>
            </a:r>
            <a:r>
              <a:rPr lang="it-IT" sz="1200" kern="1200" baseline="0" dirty="0">
                <a:solidFill>
                  <a:schemeClr val="tx1"/>
                </a:solidFill>
                <a:effectLst/>
                <a:latin typeface="+mn-lt"/>
                <a:ea typeface="+mn-ea"/>
                <a:cs typeface="+mn-cs"/>
              </a:rPr>
              <a:t>]</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In generale, si può notare come l’algoritmo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I </a:t>
            </a:r>
            <a:r>
              <a:rPr lang="it-IT" sz="1200" b="1" kern="1200" dirty="0" err="1">
                <a:solidFill>
                  <a:schemeClr val="tx1"/>
                </a:solidFill>
                <a:effectLst/>
                <a:latin typeface="+mn-lt"/>
                <a:ea typeface="+mn-ea"/>
                <a:cs typeface="+mn-cs"/>
              </a:rPr>
              <a:t>dataset</a:t>
            </a:r>
            <a:r>
              <a:rPr lang="it-IT" sz="1200" b="1" kern="1200" dirty="0">
                <a:solidFill>
                  <a:schemeClr val="tx1"/>
                </a:solidFill>
                <a:effectLst/>
                <a:latin typeface="+mn-lt"/>
                <a:ea typeface="+mn-ea"/>
                <a:cs typeface="+mn-cs"/>
              </a:rPr>
              <a:t> utilizzati sono</a:t>
            </a:r>
            <a:r>
              <a:rPr lang="it-IT" sz="1200" b="1" kern="1200" baseline="0" dirty="0">
                <a:solidFill>
                  <a:schemeClr val="tx1"/>
                </a:solidFill>
                <a:effectLst/>
                <a:latin typeface="+mn-lt"/>
                <a:ea typeface="+mn-ea"/>
                <a:cs typeface="+mn-cs"/>
              </a:rPr>
              <a:t> altamente strutturati, e si evince dalla tabella, e questo non ha permesso alle liste web di filtrare i link rumore (sono state filtrate pochissime)</a:t>
            </a:r>
            <a:endParaRPr lang="it-IT" sz="1200" b="1"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a:lnSpc>
                <a:spcPct val="100000"/>
              </a:lnSpc>
            </a:pPr>
            <a:r>
              <a:rPr lang="en-US" spc="-1" dirty="0">
                <a:solidFill>
                  <a:srgbClr val="000000"/>
                </a:solidFill>
                <a:uFill>
                  <a:solidFill>
                    <a:srgbClr val="FFFFFF"/>
                  </a:solidFill>
                </a:uFill>
                <a:latin typeface="+mn-lt"/>
              </a:rPr>
              <a:t>Il Web è</a:t>
            </a:r>
            <a:r>
              <a:rPr lang="en-US" spc="-1" baseline="0" dirty="0">
                <a:solidFill>
                  <a:srgbClr val="000000"/>
                </a:solidFill>
                <a:uFill>
                  <a:solidFill>
                    <a:srgbClr val="FFFFFF"/>
                  </a:solidFill>
                </a:uFill>
                <a:latin typeface="+mn-lt"/>
              </a:rPr>
              <a:t> la </a:t>
            </a:r>
            <a:r>
              <a:rPr lang="en-US" spc="-1" baseline="0" dirty="0" err="1">
                <a:solidFill>
                  <a:srgbClr val="000000"/>
                </a:solidFill>
                <a:uFill>
                  <a:solidFill>
                    <a:srgbClr val="FFFFFF"/>
                  </a:solidFill>
                </a:uFill>
                <a:latin typeface="+mn-lt"/>
              </a:rPr>
              <a:t>più</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eterogenea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sorgente</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perchè</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sono</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archiviati</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nel</a:t>
            </a:r>
            <a:r>
              <a:rPr lang="en-US" spc="-1" baseline="0" dirty="0">
                <a:solidFill>
                  <a:srgbClr val="000000"/>
                </a:solidFill>
                <a:uFill>
                  <a:solidFill>
                    <a:srgbClr val="FFFFFF"/>
                  </a:solidFill>
                </a:uFill>
                <a:latin typeface="+mn-lt"/>
              </a:rPr>
              <a:t> Web un gran </a:t>
            </a:r>
            <a:r>
              <a:rPr lang="en-US" spc="-1" baseline="0" dirty="0" err="1">
                <a:solidFill>
                  <a:srgbClr val="000000"/>
                </a:solidFill>
                <a:uFill>
                  <a:solidFill>
                    <a:srgbClr val="FFFFFF"/>
                  </a:solidFill>
                </a:uFill>
                <a:latin typeface="+mn-lt"/>
              </a:rPr>
              <a:t>numero</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eterogenea</a:t>
            </a:r>
            <a:r>
              <a:rPr lang="en-US" b="1"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perchè</a:t>
            </a:r>
            <a:r>
              <a:rPr lang="en-US" b="0" spc="-1" baseline="0" dirty="0">
                <a:solidFill>
                  <a:srgbClr val="000000"/>
                </a:solidFill>
                <a:uFill>
                  <a:solidFill>
                    <a:srgbClr val="FFFFFF"/>
                  </a:solidFill>
                </a:uFill>
                <a:latin typeface="+mn-lt"/>
              </a:rPr>
              <a:t> è compost da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di tipi </a:t>
            </a:r>
            <a:r>
              <a:rPr lang="en-US" b="0" spc="-1" baseline="0" dirty="0" err="1">
                <a:solidFill>
                  <a:srgbClr val="000000"/>
                </a:solidFill>
                <a:uFill>
                  <a:solidFill>
                    <a:srgbClr val="FFFFFF"/>
                  </a:solidFill>
                </a:uFill>
                <a:latin typeface="+mn-lt"/>
              </a:rPr>
              <a:t>differenti</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ovvero</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 e non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a:t>
            </a:r>
            <a:endParaRPr lang="en-US" spc="-1" dirty="0">
              <a:solidFill>
                <a:srgbClr val="000000"/>
              </a:solidFill>
              <a:uFill>
                <a:solidFill>
                  <a:srgbClr val="FFFFFF"/>
                </a:solidFill>
              </a:uFill>
              <a:latin typeface="+mn-lt"/>
            </a:endParaRPr>
          </a:p>
          <a:p>
            <a:pPr>
              <a:lnSpc>
                <a:spcPct val="100000"/>
              </a:lnSpc>
            </a:pPr>
            <a:r>
              <a:rPr lang="en-US" spc="-1" dirty="0">
                <a:solidFill>
                  <a:srgbClr val="000000"/>
                </a:solidFill>
                <a:uFill>
                  <a:solidFill>
                    <a:srgbClr val="FFFFFF"/>
                  </a:solidFill>
                </a:uFill>
                <a:latin typeface="+mn-lt"/>
              </a:rPr>
              <a:t>Date le </a:t>
            </a:r>
            <a:r>
              <a:rPr lang="en-US" spc="-1" dirty="0" err="1">
                <a:solidFill>
                  <a:srgbClr val="000000"/>
                </a:solidFill>
                <a:uFill>
                  <a:solidFill>
                    <a:srgbClr val="FFFFFF"/>
                  </a:solidFill>
                </a:uFill>
                <a:latin typeface="+mn-lt"/>
              </a:rPr>
              <a:t>caratteristiche</a:t>
            </a:r>
            <a:r>
              <a:rPr lang="en-US" spc="-1" baseline="0" dirty="0">
                <a:solidFill>
                  <a:srgbClr val="000000"/>
                </a:solidFill>
                <a:uFill>
                  <a:solidFill>
                    <a:srgbClr val="FFFFFF"/>
                  </a:solidFill>
                </a:uFill>
                <a:latin typeface="+mn-lt"/>
              </a:rPr>
              <a:t> del Web, </a:t>
            </a:r>
            <a:r>
              <a:rPr lang="en-US" spc="-1" dirty="0" err="1">
                <a:solidFill>
                  <a:srgbClr val="000000"/>
                </a:solidFill>
                <a:uFill>
                  <a:solidFill>
                    <a:srgbClr val="FFFFFF"/>
                  </a:solidFill>
                </a:uFill>
                <a:latin typeface="+mn-lt"/>
              </a:rPr>
              <a:t>l’organizzazione</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dei</a:t>
            </a:r>
            <a:r>
              <a:rPr lang="en-US" spc="-1"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suoi</a:t>
            </a:r>
            <a:r>
              <a:rPr lang="en-US" spc="-1" baseline="0"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contenuti</a:t>
            </a:r>
            <a:r>
              <a:rPr lang="en-US" spc="-1" baseline="0" dirty="0">
                <a:solidFill>
                  <a:srgbClr val="000000"/>
                </a:solidFill>
                <a:uFill>
                  <a:solidFill>
                    <a:srgbClr val="FFFFFF"/>
                  </a:solidFill>
                </a:uFill>
                <a:latin typeface="+mn-lt"/>
              </a:rPr>
              <a:t> </a:t>
            </a:r>
            <a:r>
              <a:rPr lang="en-US" spc="-1" dirty="0">
                <a:solidFill>
                  <a:srgbClr val="000000"/>
                </a:solidFill>
                <a:uFill>
                  <a:solidFill>
                    <a:srgbClr val="FFFFFF"/>
                  </a:solidFill>
                </a:uFill>
                <a:latin typeface="+mn-lt"/>
              </a:rPr>
              <a:t>è un </a:t>
            </a:r>
            <a:r>
              <a:rPr lang="en-US" spc="-1" dirty="0" err="1">
                <a:solidFill>
                  <a:srgbClr val="000000"/>
                </a:solidFill>
                <a:uFill>
                  <a:solidFill>
                    <a:srgbClr val="FFFFFF"/>
                  </a:solidFill>
                </a:uFill>
                <a:latin typeface="+mn-lt"/>
              </a:rPr>
              <a:t>problema</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rilevante</a:t>
            </a:r>
            <a:r>
              <a:rPr lang="en-US" spc="-1" dirty="0">
                <a:solidFill>
                  <a:srgbClr val="000000"/>
                </a:solidFill>
                <a:uFill>
                  <a:solidFill>
                    <a:srgbClr val="FFFFFF"/>
                  </a:solidFill>
                </a:uFill>
                <a:latin typeface="+mn-lt"/>
              </a:rPr>
              <a:t> per </a:t>
            </a:r>
            <a:r>
              <a:rPr lang="en-US" spc="-1" dirty="0" err="1">
                <a:solidFill>
                  <a:srgbClr val="000000"/>
                </a:solidFill>
                <a:uFill>
                  <a:solidFill>
                    <a:srgbClr val="FFFFFF"/>
                  </a:solidFill>
                </a:uFill>
                <a:latin typeface="+mn-lt"/>
              </a:rPr>
              <a:t>poter</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accedere</a:t>
            </a:r>
            <a:r>
              <a:rPr lang="en-US" spc="-1" baseline="0" dirty="0">
                <a:solidFill>
                  <a:srgbClr val="000000"/>
                </a:solidFill>
                <a:uFill>
                  <a:solidFill>
                    <a:srgbClr val="FFFFFF"/>
                  </a:solidFill>
                </a:uFill>
                <a:latin typeface="+mn-lt"/>
              </a:rPr>
              <a:t> in </a:t>
            </a:r>
            <a:r>
              <a:rPr lang="en-US" spc="-1" baseline="0" dirty="0" err="1">
                <a:solidFill>
                  <a:srgbClr val="000000"/>
                </a:solidFill>
                <a:uFill>
                  <a:solidFill>
                    <a:srgbClr val="FFFFFF"/>
                  </a:solidFill>
                </a:uFill>
                <a:latin typeface="+mn-lt"/>
              </a:rPr>
              <a:t>maniera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mirata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efficiente</a:t>
            </a:r>
            <a:r>
              <a:rPr lang="en-US" spc="-1" baseline="0" dirty="0">
                <a:solidFill>
                  <a:srgbClr val="000000"/>
                </a:solidFill>
                <a:uFill>
                  <a:solidFill>
                    <a:srgbClr val="FFFFFF"/>
                  </a:solidFill>
                </a:uFill>
                <a:latin typeface="+mn-lt"/>
              </a:rPr>
              <a:t> a </a:t>
            </a:r>
            <a:r>
              <a:rPr lang="en-US" spc="-1" baseline="0" dirty="0" err="1">
                <a:solidFill>
                  <a:srgbClr val="000000"/>
                </a:solidFill>
                <a:uFill>
                  <a:solidFill>
                    <a:srgbClr val="FFFFFF"/>
                  </a:solidFill>
                </a:uFill>
                <a:latin typeface="+mn-lt"/>
              </a:rPr>
              <a:t>queste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informazioni</a:t>
            </a:r>
            <a:r>
              <a:rPr lang="en-US" spc="-1" dirty="0">
                <a:solidFill>
                  <a:srgbClr val="000000"/>
                </a:solidFill>
                <a:uFill>
                  <a:solidFill>
                    <a:srgbClr val="FFFFFF"/>
                  </a:solidFill>
                </a:uFill>
                <a:latin typeface="+mn-lt"/>
              </a:rPr>
              <a:t>.</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[spiega test di </a:t>
            </a:r>
            <a:r>
              <a:rPr lang="it-IT" sz="1200" kern="1200" dirty="0" err="1">
                <a:solidFill>
                  <a:schemeClr val="tx1"/>
                </a:solidFill>
                <a:effectLst/>
                <a:latin typeface="+mn-lt"/>
                <a:ea typeface="+mn-ea"/>
                <a:cs typeface="+mn-cs"/>
              </a:rPr>
              <a:t>Nemenyi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a:t>
            </a:r>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0583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Una possibile soluzione è l’utilizzo</a:t>
            </a:r>
            <a:r>
              <a:rPr lang="it-IT" sz="1200" kern="1200" baseline="0" dirty="0">
                <a:solidFill>
                  <a:schemeClr val="tx1"/>
                </a:solidFill>
                <a:effectLst/>
                <a:latin typeface="+mn-lt"/>
                <a:ea typeface="+mn-ea"/>
                <a:cs typeface="+mn-cs"/>
              </a:rPr>
              <a:t> del Clustering.</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Nel contesto del Web, viene utilizzato per poter organizzare l’enorme quantità di</a:t>
            </a:r>
            <a:r>
              <a:rPr lang="it-IT" sz="1200" kern="1200" baseline="0" dirty="0">
                <a:solidFill>
                  <a:schemeClr val="tx1"/>
                </a:solidFill>
                <a:effectLst/>
                <a:latin typeface="+mn-lt"/>
                <a:ea typeface="+mn-ea"/>
                <a:cs typeface="+mn-cs"/>
              </a:rPr>
              <a:t> dati archiviati, per poter accedere in maniera veloce e mirata. Per questo si applicano algoritmi di Clustering per raggruppare pagine Web appartenenti alla stessa tipologia (pagine dei professori, corsi, prodotti).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In letteratura, esistono algoritmi di Clustering che raggruppano le pagine Web di differenti siti, senza tener conto se queste appartengono allo stesso sito Web. Vengono classificati in 4 categorie, in base alle informazioni utilizzate per effettuare il processo di raggruppamento delle pagine: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[elenco]</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090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Il random</a:t>
            </a:r>
            <a:r>
              <a:rPr lang="en-US" sz="2000" b="1" strike="noStrike" spc="-1" baseline="0" dirty="0">
                <a:solidFill>
                  <a:srgbClr val="000000"/>
                </a:solidFill>
                <a:uFill>
                  <a:solidFill>
                    <a:srgbClr val="FFFFFF"/>
                  </a:solidFill>
                </a:uFill>
                <a:latin typeface="Arial"/>
              </a:rPr>
              <a:t> walk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sposta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casualmente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alpha, </a:t>
            </a:r>
            <a:r>
              <a:rPr lang="en-US" sz="2000" b="1" strike="noStrike" spc="-1" baseline="0" dirty="0" err="1">
                <a:solidFill>
                  <a:srgbClr val="000000"/>
                </a:solidFill>
                <a:uFill>
                  <a:solidFill>
                    <a:srgbClr val="FFFFFF"/>
                  </a:solidFill>
                </a:uFill>
                <a:latin typeface="Arial"/>
              </a:rPr>
              <a:t>scegliendo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uno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dei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nodi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vicini</a:t>
            </a:r>
            <a:r>
              <a:rPr lang="en-US" sz="2000" b="1" strike="noStrike" spc="-1" baseline="0" dirty="0">
                <a:solidFill>
                  <a:srgbClr val="000000"/>
                </a:solidFill>
                <a:uFill>
                  <a:solidFill>
                    <a:srgbClr val="FFFFFF"/>
                  </a:solidFill>
                </a:uFill>
                <a:latin typeface="Arial"/>
              </a:rPr>
              <a:t> da </a:t>
            </a:r>
            <a:r>
              <a:rPr lang="en-US" sz="2000" b="1" strike="noStrike" spc="-1" baseline="0" dirty="0" err="1">
                <a:solidFill>
                  <a:srgbClr val="000000"/>
                </a:solidFill>
                <a:uFill>
                  <a:solidFill>
                    <a:srgbClr val="FFFFFF"/>
                  </a:solidFill>
                </a:uFill>
                <a:latin typeface="Arial"/>
              </a:rPr>
              <a:t>visitare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1 - alpha la </a:t>
            </a:r>
            <a:r>
              <a:rPr lang="en-US" sz="2000" b="1" strike="noStrike" spc="-1" baseline="0" dirty="0" err="1">
                <a:solidFill>
                  <a:srgbClr val="000000"/>
                </a:solidFill>
                <a:uFill>
                  <a:solidFill>
                    <a:srgbClr val="FFFFFF"/>
                  </a:solidFill>
                </a:uFill>
                <a:latin typeface="Arial"/>
              </a:rPr>
              <a:t>sequenza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chiude</a:t>
            </a:r>
            <a:r>
              <a:rPr lang="en-US" sz="2000" b="1" strike="noStrike" spc="-1" baseline="0" dirty="0">
                <a:solidFill>
                  <a:srgbClr val="000000"/>
                </a:solidFill>
                <a:uFill>
                  <a:solidFill>
                    <a:srgbClr val="FFFFFF"/>
                  </a:solidFill>
                </a:uFill>
                <a:latin typeface="Arial"/>
              </a:rPr>
              <a:t> e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ricomincia</a:t>
            </a:r>
            <a:r>
              <a:rPr lang="en-US" sz="2000" b="1" strike="noStrike" spc="-1" baseline="0" dirty="0">
                <a:solidFill>
                  <a:srgbClr val="000000"/>
                </a:solidFill>
                <a:uFill>
                  <a:solidFill>
                    <a:srgbClr val="FFFFFF"/>
                  </a:solidFill>
                </a:uFill>
                <a:latin typeface="Arial"/>
              </a:rPr>
              <a:t> di </a:t>
            </a:r>
            <a:r>
              <a:rPr lang="en-US" sz="2000" b="1" strike="noStrike" spc="-1" baseline="0" dirty="0" err="1">
                <a:solidFill>
                  <a:srgbClr val="000000"/>
                </a:solidFill>
                <a:uFill>
                  <a:solidFill>
                    <a:srgbClr val="FFFFFF"/>
                  </a:solidFill>
                </a:uFill>
                <a:latin typeface="Arial"/>
              </a:rPr>
              <a:t>nuovo</a:t>
            </a:r>
            <a:r>
              <a:rPr lang="en-US" sz="2000" b="1" strike="noStrike" spc="-1" baseline="0" dirty="0">
                <a:solidFill>
                  <a:srgbClr val="000000"/>
                </a:solidFill>
                <a:uFill>
                  <a:solidFill>
                    <a:srgbClr val="FFFFFF"/>
                  </a:solidFill>
                </a:uFill>
                <a:latin typeface="Arial"/>
              </a:rPr>
              <a:t>.</a:t>
            </a:r>
            <a:endParaRPr lang="en-US" sz="2000" b="1"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554480"/>
            <a:ext cx="8597253" cy="9172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Word2Vec è un </a:t>
            </a:r>
            <a:r>
              <a:rPr lang="en-US" sz="2000" spc="-1" dirty="0" err="1">
                <a:uFill>
                  <a:solidFill>
                    <a:srgbClr val="FFFFFF"/>
                  </a:solidFill>
                </a:uFill>
              </a:rPr>
              <a:t>algoritmo</a:t>
            </a:r>
            <a:r>
              <a:rPr lang="en-US" sz="2000" spc="-1" dirty="0">
                <a:uFill>
                  <a:solidFill>
                    <a:srgbClr val="FFFFFF"/>
                  </a:solidFill>
                </a:uFill>
              </a:rPr>
              <a:t> di </a:t>
            </a:r>
            <a:r>
              <a:rPr lang="en-US" sz="2000" spc="-1" dirty="0">
                <a:solidFill>
                  <a:srgbClr val="FF3333"/>
                </a:solidFill>
                <a:uFill>
                  <a:solidFill>
                    <a:srgbClr val="FFFFFF"/>
                  </a:solidFill>
                </a:uFill>
              </a:rPr>
              <a:t>Word Embedding</a:t>
            </a:r>
            <a:r>
              <a:rPr lang="en-US" sz="2000" spc="-1" dirty="0">
                <a:uFill>
                  <a:solidFill>
                    <a:srgbClr val="FFFFFF"/>
                  </a:solidFill>
                </a:uFill>
              </a:rPr>
              <a:t> </a:t>
            </a:r>
            <a:r>
              <a:rPr lang="en-US" sz="2000" spc="-1" dirty="0" err="1">
                <a:uFill>
                  <a:solidFill>
                    <a:srgbClr val="FFFFFF"/>
                  </a:solidFill>
                </a:uFill>
              </a:rPr>
              <a:t>ed</a:t>
            </a:r>
            <a:r>
              <a:rPr lang="en-US" sz="2000" spc="-1" dirty="0">
                <a:uFill>
                  <a:solidFill>
                    <a:srgbClr val="FFFFFF"/>
                  </a:solidFill>
                </a:uFill>
              </a:rPr>
              <a:t> è </a:t>
            </a:r>
            <a:r>
              <a:rPr lang="en-US" sz="2000" spc="-1" dirty="0" err="1">
                <a:uFill>
                  <a:solidFill>
                    <a:srgbClr val="FFFFFF"/>
                  </a:solidFill>
                </a:uFill>
              </a:rPr>
              <a:t>una</a:t>
            </a:r>
            <a:r>
              <a:rPr lang="en-US" sz="2000" spc="-1" dirty="0">
                <a:uFill>
                  <a:solidFill>
                    <a:srgbClr val="FFFFFF"/>
                  </a:solidFill>
                </a:uFill>
              </a:rPr>
              <a:t> rete </a:t>
            </a:r>
            <a:r>
              <a:rPr lang="en-US" sz="2000" spc="-1" dirty="0" err="1">
                <a:uFill>
                  <a:solidFill>
                    <a:srgbClr val="FFFFFF"/>
                  </a:solidFill>
                </a:uFill>
              </a:rPr>
              <a:t>neurale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apprende</a:t>
            </a:r>
            <a:r>
              <a:rPr lang="en-US" sz="2000" spc="-1" dirty="0">
                <a:uFill>
                  <a:solidFill>
                    <a:srgbClr val="FFFFFF"/>
                  </a:solidFill>
                </a:uFill>
              </a:rPr>
              <a:t> le parole da un </a:t>
            </a:r>
            <a:r>
              <a:rPr lang="en-US" sz="2000" spc="-1" dirty="0" err="1">
                <a:uFill>
                  <a:solidFill>
                    <a:srgbClr val="FFFFFF"/>
                  </a:solidFill>
                </a:uFill>
              </a:rPr>
              <a:t>testo</a:t>
            </a:r>
            <a:r>
              <a:rPr lang="en-US" sz="2000" spc="-1" dirty="0">
                <a:uFill>
                  <a:solidFill>
                    <a:srgbClr val="FFFFFF"/>
                  </a:solidFill>
                </a:uFill>
              </a:rPr>
              <a:t> in input,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vengono</a:t>
            </a:r>
            <a:r>
              <a:rPr lang="en-US" sz="2000" spc="-1" dirty="0">
                <a:uFill>
                  <a:solidFill>
                    <a:srgbClr val="FFFFFF"/>
                  </a:solidFill>
                </a:uFill>
              </a:rPr>
              <a:t> </a:t>
            </a:r>
            <a:r>
              <a:rPr lang="en-US" sz="2000" spc="-1" dirty="0" err="1">
                <a:uFill>
                  <a:solidFill>
                    <a:srgbClr val="FFFFFF"/>
                  </a:solidFill>
                </a:uFill>
              </a:rPr>
              <a:t>trasformate</a:t>
            </a:r>
            <a:r>
              <a:rPr lang="en-US" sz="2000" spc="-1" dirty="0">
                <a:uFill>
                  <a:solidFill>
                    <a:srgbClr val="FFFFFF"/>
                  </a:solidFill>
                </a:uFill>
              </a:rPr>
              <a:t> in </a:t>
            </a:r>
            <a:r>
              <a:rPr lang="en-US" sz="2000" spc="-1" dirty="0" err="1">
                <a:uFill>
                  <a:solidFill>
                    <a:srgbClr val="FFFFFF"/>
                  </a:solidFill>
                </a:uFill>
              </a:rPr>
              <a:t>vettori</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Due </a:t>
            </a:r>
            <a:r>
              <a:rPr lang="en-US" sz="2000" spc="-1" dirty="0" err="1">
                <a:uFill>
                  <a:solidFill>
                    <a:srgbClr val="FFFFFF"/>
                  </a:solidFill>
                </a:uFill>
              </a:rPr>
              <a:t>modelli</a:t>
            </a:r>
            <a:r>
              <a:rPr lang="en-US" sz="2000" spc="-1" dirty="0">
                <a:uFill>
                  <a:solidFill>
                    <a:srgbClr val="FFFFFF"/>
                  </a:solidFill>
                </a:uFill>
              </a:rPr>
              <a:t> di </a:t>
            </a:r>
            <a:r>
              <a:rPr lang="en-US" sz="2000" spc="-1" dirty="0" err="1">
                <a:uFill>
                  <a:solidFill>
                    <a:srgbClr val="FFFFFF"/>
                  </a:solidFill>
                </a:uFill>
              </a:rPr>
              <a:t>apprendimento</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Trovare</a:t>
            </a:r>
            <a:r>
              <a:rPr lang="en-US" sz="2000" spc="-1" dirty="0">
                <a:uFill>
                  <a:solidFill>
                    <a:srgbClr val="FFFFFF"/>
                  </a:solidFill>
                </a:uFill>
              </a:rPr>
              <a:t> </a:t>
            </a:r>
            <a:r>
              <a:rPr lang="en-US" sz="2000" spc="-1" dirty="0" err="1">
                <a:uFill>
                  <a:solidFill>
                    <a:srgbClr val="FFFFFF"/>
                  </a:solidFill>
                </a:uFill>
              </a:rPr>
              <a:t>rappresentazioni</a:t>
            </a:r>
            <a:r>
              <a:rPr lang="en-US" sz="2000" spc="-1" dirty="0">
                <a:uFill>
                  <a:solidFill>
                    <a:srgbClr val="FFFFFF"/>
                  </a:solidFill>
                </a:uFill>
              </a:rPr>
              <a:t> </a:t>
            </a:r>
            <a:r>
              <a:rPr lang="en-US" sz="2000" spc="-1" dirty="0" err="1">
                <a:uFill>
                  <a:solidFill>
                    <a:srgbClr val="FFFFFF"/>
                  </a:solidFill>
                </a:uFill>
              </a:rPr>
              <a:t>vettoriali</a:t>
            </a:r>
            <a:r>
              <a:rPr lang="en-US" sz="2000" spc="-1" dirty="0">
                <a:uFill>
                  <a:solidFill>
                    <a:srgbClr val="FFFFFF"/>
                  </a:solidFill>
                </a:uFill>
              </a:rPr>
              <a:t> </a:t>
            </a:r>
            <a:r>
              <a:rPr lang="en-US" sz="2000" spc="-1" dirty="0" err="1">
                <a:uFill>
                  <a:solidFill>
                    <a:srgbClr val="FFFFFF"/>
                  </a:solidFill>
                </a:uFill>
              </a:rPr>
              <a:t>delle</a:t>
            </a:r>
            <a:r>
              <a:rPr lang="en-US" sz="2000" spc="-1" dirty="0">
                <a:uFill>
                  <a:solidFill>
                    <a:srgbClr val="FFFFFF"/>
                  </a:solidFill>
                </a:uFill>
              </a:rPr>
              <a:t> parole per </a:t>
            </a:r>
            <a:r>
              <a:rPr lang="en-US" sz="2000" spc="-1" dirty="0" err="1">
                <a:uFill>
                  <a:solidFill>
                    <a:srgbClr val="FFFFFF"/>
                  </a:solidFill>
                </a:uFill>
              </a:rPr>
              <a:t>predire</a:t>
            </a:r>
            <a:r>
              <a:rPr lang="en-US" sz="2000" spc="-1" dirty="0">
                <a:uFill>
                  <a:solidFill>
                    <a:srgbClr val="FFFFFF"/>
                  </a:solidFill>
                </a:uFill>
              </a:rPr>
              <a:t> quelle </a:t>
            </a:r>
            <a:r>
              <a:rPr lang="en-US" sz="2000" spc="-1" dirty="0" err="1">
                <a:uFill>
                  <a:solidFill>
                    <a:srgbClr val="FFFFFF"/>
                  </a:solidFill>
                </a:uFill>
              </a:rPr>
              <a:t>circostanti</a:t>
            </a:r>
            <a:r>
              <a:rPr lang="en-US" sz="2000" spc="-1" dirty="0">
                <a:uFill>
                  <a:solidFill>
                    <a:srgbClr val="FFFFFF"/>
                  </a:solidFill>
                </a:uFill>
              </a:rPr>
              <a:t> in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frase</a:t>
            </a:r>
            <a:r>
              <a:rPr lang="en-US" sz="2000" spc="-1" dirty="0">
                <a:uFill>
                  <a:solidFill>
                    <a:srgbClr val="FFFFFF"/>
                  </a:solidFill>
                </a:uFill>
              </a:rPr>
              <a:t>, </a:t>
            </a:r>
            <a:r>
              <a:rPr lang="en-US" sz="2000" spc="-1" dirty="0" err="1">
                <a:uFill>
                  <a:solidFill>
                    <a:srgbClr val="FFFFFF"/>
                  </a:solidFill>
                </a:uFill>
              </a:rPr>
              <a:t>massimizzando</a:t>
            </a:r>
            <a:r>
              <a:rPr lang="en-US" sz="2000" spc="-1" dirty="0">
                <a:uFill>
                  <a:solidFill>
                    <a:srgbClr val="FFFFFF"/>
                  </a:solidFill>
                </a:uFill>
              </a:rPr>
              <a:t> la </a:t>
            </a:r>
            <a:r>
              <a:rPr lang="en-US" sz="2000" spc="-1" dirty="0" err="1">
                <a:uFill>
                  <a:solidFill>
                    <a:srgbClr val="FFFFFF"/>
                  </a:solidFill>
                </a:uFill>
              </a:rPr>
              <a:t>probabilità</a:t>
            </a:r>
            <a:r>
              <a:rPr lang="en-US" sz="2000" spc="-1" dirty="0">
                <a:uFill>
                  <a:solidFill>
                    <a:srgbClr val="FFFFFF"/>
                  </a:solidFill>
                </a:uFill>
              </a:rPr>
              <a:t> media </a:t>
            </a:r>
            <a:r>
              <a:rPr lang="en-US" sz="2000" spc="-1" dirty="0" err="1">
                <a:uFill>
                  <a:solidFill>
                    <a:srgbClr val="FFFFFF"/>
                  </a:solidFill>
                </a:uFill>
              </a:rPr>
              <a:t>logaritmica</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341080"/>
                <a:ext cx="8288640" cy="10802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sz="240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𝑇</m:t>
                          </m:r>
                        </m:den>
                      </m:f>
                      <m:nary>
                        <m:naryPr>
                          <m:chr m:val="∑"/>
                          <m:ctrlPr>
                            <a:rPr lang="it-IT" sz="2400" i="1" smtClean="0">
                              <a:latin typeface="Cambria Math" panose="02040503050406030204" pitchFamily="18" charset="0"/>
                            </a:rPr>
                          </m:ctrlPr>
                        </m:naryPr>
                        <m:sub>
                          <m:r>
                            <m:rPr>
                              <m:brk m:alnAt="23"/>
                            </m:rPr>
                            <a:rPr lang="it-IT" sz="2400" b="0" i="1" smtClean="0">
                              <a:latin typeface="Cambria Math" panose="02040503050406030204" pitchFamily="18" charset="0"/>
                            </a:rPr>
                            <m:t>𝑡</m:t>
                          </m:r>
                          <m:r>
                            <a:rPr lang="it-IT" sz="2400" b="0" i="1" smtClean="0">
                              <a:latin typeface="Cambria Math" panose="02040503050406030204" pitchFamily="18" charset="0"/>
                            </a:rPr>
                            <m:t>=1</m:t>
                          </m:r>
                        </m:sub>
                        <m:sup>
                          <m:r>
                            <a:rPr lang="it-IT" sz="2400" b="0" i="1" smtClean="0">
                              <a:latin typeface="Cambria Math" panose="02040503050406030204" pitchFamily="18" charset="0"/>
                            </a:rPr>
                            <m:t>𝑇</m:t>
                          </m:r>
                        </m:sup>
                        <m:e>
                          <m:nary>
                            <m:naryPr>
                              <m:chr m:val="∑"/>
                              <m:supHide m:val="on"/>
                              <m:ctrlPr>
                                <a:rPr lang="it-IT" sz="2400" i="1" smtClean="0">
                                  <a:latin typeface="Cambria Math" panose="02040503050406030204" pitchFamily="18" charset="0"/>
                                </a:rPr>
                              </m:ctrlPr>
                            </m:naryPr>
                            <m:sub>
                              <m:r>
                                <m:rPr>
                                  <m:brk m:alnAt="7"/>
                                </m:rPr>
                                <a:rPr lang="it-IT" sz="2400" b="0" i="1" smtClean="0">
                                  <a:latin typeface="Cambria Math" panose="02040503050406030204" pitchFamily="18" charset="0"/>
                                </a:rPr>
                                <m:t>−</m:t>
                              </m:r>
                              <m:r>
                                <a:rPr lang="it-IT" sz="2400" b="0" i="1" smtClean="0">
                                  <a:latin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≠0</m:t>
                              </m:r>
                            </m:sub>
                            <m:sup/>
                            <m:e>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r>
                                    <a:rPr lang="it-IT" sz="2400" b="0" i="1" smtClean="0">
                                      <a:latin typeface="Cambria Math" panose="02040503050406030204" pitchFamily="18" charset="0"/>
                                    </a:rPr>
                                    <m:t>𝑝</m:t>
                                  </m:r>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sub>
                                  </m:sSub>
                                  <m:r>
                                    <a:rPr lang="it-IT" sz="2400" b="0" i="1" smtClean="0">
                                      <a:latin typeface="Cambria Math" panose="02040503050406030204" pitchFamily="18" charset="0"/>
                                    </a:rPr>
                                    <m:t>)</m:t>
                                  </m:r>
                                </m:e>
                              </m:func>
                            </m:e>
                          </m:nary>
                        </m:e>
                      </m:nary>
                    </m:oMath>
                  </m:oMathPara>
                </a14:m>
                <a:endParaRPr lang="it-IT" sz="2400"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341080"/>
                <a:ext cx="8288640" cy="1080296"/>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566515"/>
                <a:ext cx="8288640" cy="28025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sz="2000" b="0" i="1" spc="-1" smtClean="0">
                        <a:uFill>
                          <a:solidFill>
                            <a:srgbClr val="FFFFFF"/>
                          </a:solidFill>
                        </a:uFill>
                        <a:latin typeface="Cambria Math" panose="02040503050406030204" pitchFamily="18" charset="0"/>
                      </a:rPr>
                      <m:t>𝑐</m:t>
                    </m:r>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dimensione</a:t>
                </a:r>
                <a:r>
                  <a:rPr lang="en-US" sz="2000" spc="-1" dirty="0">
                    <a:uFill>
                      <a:solidFill>
                        <a:srgbClr val="FFFFFF"/>
                      </a:solidFill>
                    </a:uFill>
                  </a:rPr>
                  <a:t> </a:t>
                </a:r>
                <a:r>
                  <a:rPr lang="en-US" sz="2000" spc="-1" dirty="0" err="1">
                    <a:uFill>
                      <a:solidFill>
                        <a:srgbClr val="FFFFFF"/>
                      </a:solidFill>
                    </a:uFill>
                  </a:rPr>
                  <a:t>della</a:t>
                </a:r>
                <a:r>
                  <a:rPr lang="en-US" sz="2000" spc="-1" dirty="0">
                    <a:uFill>
                      <a:solidFill>
                        <a:srgbClr val="FFFFFF"/>
                      </a:solidFill>
                    </a:uFill>
                  </a:rPr>
                  <a:t> </a:t>
                </a:r>
                <a:r>
                  <a:rPr lang="en-US" sz="2000" spc="-1" dirty="0" err="1">
                    <a:uFill>
                      <a:solidFill>
                        <a:srgbClr val="FFFFFF"/>
                      </a:solidFill>
                    </a:uFill>
                  </a:rPr>
                  <a:t>finestra</a:t>
                </a:r>
                <a:r>
                  <a:rPr lang="en-US" sz="2000" spc="-1" dirty="0">
                    <a:uFill>
                      <a:solidFill>
                        <a:srgbClr val="FFFFFF"/>
                      </a:solidFill>
                    </a:uFill>
                  </a:rPr>
                  <a:t> di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sub>
                    </m:sSub>
                  </m:oMath>
                </a14:m>
                <a:r>
                  <a:rPr lang="en-US" sz="2000" spc="-1" dirty="0">
                    <a:uFill>
                      <a:solidFill>
                        <a:srgbClr val="FFFFFF"/>
                      </a:solidFill>
                    </a:uFill>
                  </a:rPr>
                  <a:t> è la </a:t>
                </a:r>
                <a:r>
                  <a:rPr lang="en-US" sz="2000" spc="-1" dirty="0" err="1">
                    <a:uFill>
                      <a:solidFill>
                        <a:srgbClr val="FFFFFF"/>
                      </a:solidFill>
                    </a:uFill>
                  </a:rPr>
                  <a:t>parola</a:t>
                </a:r>
                <a:r>
                  <a:rPr lang="en-US" sz="2000"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r>
                          <a:rPr lang="it-IT" sz="2000" b="0" i="1" spc="-1" smtClean="0">
                            <a:uFill>
                              <a:solidFill>
                                <a:srgbClr val="FFFFFF"/>
                              </a:solidFill>
                            </a:uFill>
                            <a:latin typeface="Cambria Math" panose="02040503050406030204" pitchFamily="18" charset="0"/>
                          </a:rPr>
                          <m:t>+</m:t>
                        </m:r>
                        <m:r>
                          <a:rPr lang="it-IT" sz="2000" b="0" i="1" spc="-1" smtClean="0">
                            <a:uFill>
                              <a:solidFill>
                                <a:srgbClr val="FFFFFF"/>
                              </a:solidFill>
                            </a:uFill>
                            <a:latin typeface="Cambria Math" panose="02040503050406030204" pitchFamily="18" charset="0"/>
                          </a:rPr>
                          <m:t>𝑗</m:t>
                        </m:r>
                      </m:sub>
                    </m:sSub>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parola</a:t>
                </a:r>
                <a:r>
                  <a:rPr lang="en-US" sz="2000" spc="-1" dirty="0">
                    <a:uFill>
                      <a:solidFill>
                        <a:srgbClr val="FFFFFF"/>
                      </a:solidFill>
                    </a:uFill>
                  </a:rPr>
                  <a:t> in </a:t>
                </a:r>
                <a:r>
                  <a:rPr lang="en-US" sz="2000" spc="-1" dirty="0" err="1">
                    <a:uFill>
                      <a:solidFill>
                        <a:srgbClr val="FFFFFF"/>
                      </a:solidFill>
                    </a:uFill>
                  </a:rPr>
                  <a:t>analisi</a:t>
                </a:r>
                <a:r>
                  <a:rPr lang="en-US" sz="2000" spc="-1" dirty="0">
                    <a:uFill>
                      <a:solidFill>
                        <a:srgbClr val="FFFFFF"/>
                      </a:solidFill>
                    </a:uFill>
                  </a:rPr>
                  <a:t> del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i="1" spc="-1" dirty="0">
                  <a:uFill>
                    <a:solidFill>
                      <a:srgbClr val="FFFFFF"/>
                    </a:solidFill>
                  </a:uFill>
                </a:endParaRPr>
              </a:p>
              <a:p>
                <a:pPr>
                  <a:lnSpc>
                    <a:spcPct val="100000"/>
                  </a:lnSpc>
                </a:pPr>
                <a:r>
                  <a:rPr lang="it-IT" sz="2000" spc="-1" dirty="0">
                    <a:uFill>
                      <a:solidFill>
                        <a:srgbClr val="FFFFFF"/>
                      </a:solidFill>
                    </a:uFill>
                  </a:rPr>
                  <a:t>Esempio: </a:t>
                </a:r>
              </a:p>
              <a:p>
                <a:pPr>
                  <a:lnSpc>
                    <a:spcPct val="100000"/>
                  </a:lnSpc>
                </a:pPr>
                <a:r>
                  <a:rPr lang="it-IT" sz="2000" spc="-1" dirty="0">
                    <a:uFill>
                      <a:solidFill>
                        <a:srgbClr val="FFFFFF"/>
                      </a:solidFill>
                    </a:uFill>
                  </a:rPr>
                  <a:t>The </a:t>
                </a:r>
                <a:r>
                  <a:rPr lang="it-IT" sz="2000" spc="-1" dirty="0" err="1">
                    <a:uFill>
                      <a:solidFill>
                        <a:srgbClr val="FFFFFF"/>
                      </a:solidFill>
                    </a:uFill>
                  </a:rPr>
                  <a:t>quick</a:t>
                </a:r>
                <a:r>
                  <a:rPr lang="it-IT" sz="2000" spc="-1" dirty="0">
                    <a:uFill>
                      <a:solidFill>
                        <a:srgbClr val="FFFFFF"/>
                      </a:solidFill>
                    </a:uFill>
                  </a:rPr>
                  <a:t> </a:t>
                </a:r>
                <a:r>
                  <a:rPr lang="it-IT" sz="2000" spc="-1" dirty="0" err="1">
                    <a:uFill>
                      <a:solidFill>
                        <a:srgbClr val="FFFFFF"/>
                      </a:solidFill>
                    </a:uFill>
                  </a:rPr>
                  <a:t>brown</a:t>
                </a:r>
                <a:r>
                  <a:rPr lang="it-IT" sz="2000" spc="-1" dirty="0">
                    <a:uFill>
                      <a:solidFill>
                        <a:srgbClr val="FFFFFF"/>
                      </a:solidFill>
                    </a:uFill>
                  </a:rPr>
                  <a:t> fox </a:t>
                </a:r>
                <a:r>
                  <a:rPr lang="it-IT" sz="2000" spc="-1" dirty="0" err="1">
                    <a:uFill>
                      <a:solidFill>
                        <a:srgbClr val="FFFFFF"/>
                      </a:solidFill>
                    </a:uFill>
                  </a:rPr>
                  <a:t>jumped</a:t>
                </a:r>
                <a:r>
                  <a:rPr lang="it-IT" sz="2000" spc="-1" dirty="0">
                    <a:uFill>
                      <a:solidFill>
                        <a:srgbClr val="FFFFFF"/>
                      </a:solidFill>
                    </a:uFill>
                  </a:rPr>
                  <a:t> over the </a:t>
                </a:r>
                <a:r>
                  <a:rPr lang="it-IT" sz="2000" spc="-1" dirty="0" err="1">
                    <a:uFill>
                      <a:solidFill>
                        <a:srgbClr val="FFFFFF"/>
                      </a:solidFill>
                    </a:uFill>
                  </a:rPr>
                  <a:t>lazy</a:t>
                </a:r>
                <a:r>
                  <a:rPr lang="it-IT" sz="2000" spc="-1" dirty="0">
                    <a:uFill>
                      <a:solidFill>
                        <a:srgbClr val="FFFFFF"/>
                      </a:solidFill>
                    </a:uFill>
                  </a:rPr>
                  <a:t> dog.</a:t>
                </a:r>
                <a:endParaRPr lang="en-US" sz="2000" dirty="0"/>
              </a:p>
              <a:p>
                <a:r>
                  <a:rPr lang="en-US" sz="2000" dirty="0"/>
                  <a:t>([quick], the), ([the, brown], quick), ([quick, fox], brown), [...] </a:t>
                </a:r>
                <a14:m>
                  <m:oMath xmlns:m="http://schemas.openxmlformats.org/officeDocument/2006/math">
                    <m:r>
                      <a:rPr lang="it-IT" sz="2000" b="0" i="1" smtClean="0">
                        <a:latin typeface="Cambria Math" panose="02040503050406030204" pitchFamily="18" charset="0"/>
                      </a:rPr>
                      <m:t>→</m:t>
                    </m:r>
                  </m:oMath>
                </a14:m>
                <a:r>
                  <a:rPr lang="en-US" sz="2000" dirty="0"/>
                  <a:t> </a:t>
                </a:r>
              </a:p>
              <a:p>
                <a:r>
                  <a:rPr lang="en-US" sz="2000" dirty="0"/>
                  <a:t>(the, quick), (quick, the), (quick, brown), (brown, quick), [...]</a:t>
                </a:r>
                <a:endParaRPr lang="en-US" sz="2000"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566515"/>
                <a:ext cx="8288640" cy="2802572"/>
              </a:xfrm>
              <a:prstGeom prst="rect">
                <a:avLst/>
              </a:prstGeom>
              <a:blipFill>
                <a:blip r:embed="rId4"/>
                <a:stretch>
                  <a:fillRect l="-735" t="-1087" b="-6087"/>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2386074"/>
                <a:ext cx="8288640" cy="38302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Per </a:t>
                </a:r>
                <a:r>
                  <a:rPr lang="en-US" sz="2400" spc="-1" dirty="0" err="1">
                    <a:uFill>
                      <a:solidFill>
                        <a:srgbClr val="FFFFFF"/>
                      </a:solidFill>
                    </a:uFill>
                  </a:rPr>
                  <a:t>raggiungere</a:t>
                </a:r>
                <a:r>
                  <a:rPr lang="en-US" sz="2400" spc="-1" dirty="0">
                    <a:uFill>
                      <a:solidFill>
                        <a:srgbClr val="FFFFFF"/>
                      </a:solidFill>
                    </a:uFill>
                  </a:rPr>
                  <a:t> </a:t>
                </a:r>
                <a:r>
                  <a:rPr lang="en-US" sz="2400" spc="-1" dirty="0" err="1">
                    <a:uFill>
                      <a:solidFill>
                        <a:srgbClr val="FFFFFF"/>
                      </a:solidFill>
                    </a:uFill>
                  </a:rPr>
                  <a:t>uno</a:t>
                </a:r>
                <a:r>
                  <a:rPr lang="en-US" sz="2400" spc="-1" dirty="0">
                    <a:uFill>
                      <a:solidFill>
                        <a:srgbClr val="FFFFFF"/>
                      </a:solidFill>
                    </a:uFill>
                  </a:rPr>
                  <a:t> </a:t>
                </a:r>
                <a:r>
                  <a:rPr lang="en-US" sz="2400" spc="-1" dirty="0" err="1">
                    <a:uFill>
                      <a:solidFill>
                        <a:srgbClr val="FFFFFF"/>
                      </a:solidFill>
                    </a:uFill>
                  </a:rPr>
                  <a:t>degli</a:t>
                </a:r>
                <a:r>
                  <a:rPr lang="en-US" sz="2400" spc="-1" dirty="0">
                    <a:uFill>
                      <a:solidFill>
                        <a:srgbClr val="FFFFFF"/>
                      </a:solidFill>
                    </a:uFill>
                  </a:rPr>
                  <a:t> </a:t>
                </a:r>
                <a:r>
                  <a:rPr lang="en-US" sz="2400" spc="-1" dirty="0" err="1">
                    <a:uFill>
                      <a:solidFill>
                        <a:srgbClr val="FFFFFF"/>
                      </a:solidFill>
                    </a:uFill>
                  </a:rPr>
                  <a:t>obiettivi</a:t>
                </a:r>
                <a:r>
                  <a:rPr lang="en-US" sz="2400" spc="-1" dirty="0">
                    <a:uFill>
                      <a:solidFill>
                        <a:srgbClr val="FFFFFF"/>
                      </a:solidFill>
                    </a:uFill>
                  </a:rPr>
                  <a:t> </a:t>
                </a:r>
                <a:r>
                  <a:rPr lang="en-US" sz="2400" spc="-1" dirty="0" err="1">
                    <a:uFill>
                      <a:solidFill>
                        <a:srgbClr val="FFFFFF"/>
                      </a:solidFill>
                    </a:uFill>
                  </a:rPr>
                  <a:t>della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a:t>
                </a:r>
                <a:r>
                  <a:rPr lang="en-US" sz="2400" spc="-1" dirty="0" err="1">
                    <a:uFill>
                      <a:solidFill>
                        <a:srgbClr val="FFFFFF"/>
                      </a:solidFill>
                    </a:uFill>
                  </a:rPr>
                  <a:t>si</a:t>
                </a:r>
                <a:r>
                  <a:rPr lang="en-US" sz="2400" spc="-1" dirty="0">
                    <a:uFill>
                      <a:solidFill>
                        <a:srgbClr val="FFFFFF"/>
                      </a:solidFill>
                    </a:uFill>
                  </a:rPr>
                  <a:t> è </a:t>
                </a:r>
                <a:r>
                  <a:rPr lang="en-US" sz="2400" spc="-1" dirty="0" err="1">
                    <a:uFill>
                      <a:solidFill>
                        <a:srgbClr val="FFFFFF"/>
                      </a:solidFill>
                    </a:uFill>
                  </a:rPr>
                  <a:t>deciso</a:t>
                </a:r>
                <a:r>
                  <a:rPr lang="en-US" sz="2400" spc="-1" dirty="0">
                    <a:uFill>
                      <a:solidFill>
                        <a:srgbClr val="FFFFFF"/>
                      </a:solidFill>
                    </a:uFill>
                  </a:rPr>
                  <a:t> di </a:t>
                </a:r>
                <a:r>
                  <a:rPr lang="en-US" sz="2400" spc="-1" dirty="0" err="1">
                    <a:uFill>
                      <a:solidFill>
                        <a:srgbClr val="FFFFFF"/>
                      </a:solidFill>
                    </a:uFill>
                  </a:rPr>
                  <a:t>modificare</a:t>
                </a:r>
                <a:r>
                  <a:rPr lang="en-US" sz="2400" spc="-1" dirty="0">
                    <a:uFill>
                      <a:solidFill>
                        <a:srgbClr val="FFFFFF"/>
                      </a:solidFill>
                    </a:uFill>
                  </a:rPr>
                  <a:t> Skip-gram, in </a:t>
                </a:r>
                <a:r>
                  <a:rPr lang="en-US" sz="2400" spc="-1" dirty="0" err="1">
                    <a:uFill>
                      <a:solidFill>
                        <a:srgbClr val="FFFFFF"/>
                      </a:solidFill>
                    </a:uFill>
                  </a:rPr>
                  <a:t>maniera</a:t>
                </a:r>
                <a:r>
                  <a:rPr lang="en-US" sz="2400" spc="-1" dirty="0">
                    <a:uFill>
                      <a:solidFill>
                        <a:srgbClr val="FFFFFF"/>
                      </a:solidFill>
                    </a:uFill>
                  </a:rPr>
                  <a:t> tale da:</a:t>
                </a:r>
              </a:p>
              <a:p>
                <a:pPr marL="285750" indent="-285750">
                  <a:lnSpc>
                    <a:spcPct val="100000"/>
                  </a:lnSpc>
                  <a:buFont typeface="Arial" panose="020B0604020202020204" pitchFamily="34" charset="0"/>
                  <a:buChar char="•"/>
                </a:pPr>
                <a:r>
                  <a:rPr lang="en-US" sz="2400" spc="-1" dirty="0" err="1">
                    <a:uFill>
                      <a:solidFill>
                        <a:srgbClr val="FFFFFF"/>
                      </a:solidFill>
                    </a:uFill>
                  </a:rPr>
                  <a:t>considerare</a:t>
                </a:r>
                <a:r>
                  <a:rPr lang="en-US" sz="2400" spc="-1" dirty="0">
                    <a:uFill>
                      <a:solidFill>
                        <a:srgbClr val="FFFFFF"/>
                      </a:solidFill>
                    </a:uFill>
                  </a:rPr>
                  <a:t> solo </a:t>
                </a:r>
                <a:r>
                  <a:rPr lang="en-US" sz="2400" spc="-1" dirty="0" err="1">
                    <a:uFill>
                      <a:solidFill>
                        <a:srgbClr val="FFFFFF"/>
                      </a:solidFill>
                    </a:uFill>
                  </a:rPr>
                  <a:t>il</a:t>
                </a:r>
                <a:r>
                  <a:rPr lang="en-US" sz="2400" spc="-1" dirty="0">
                    <a:uFill>
                      <a:solidFill>
                        <a:srgbClr val="FFFFFF"/>
                      </a:solidFill>
                    </a:uFill>
                  </a:rPr>
                  <a:t> </a:t>
                </a:r>
                <a:r>
                  <a:rPr lang="en-US" sz="2400" spc="-1" dirty="0" err="1">
                    <a:uFill>
                      <a:solidFill>
                        <a:srgbClr val="FFFFFF"/>
                      </a:solidFill>
                    </a:uFill>
                  </a:rPr>
                  <a:t>contesto</a:t>
                </a:r>
                <a:r>
                  <a:rPr lang="en-US" sz="2400" spc="-1" dirty="0">
                    <a:uFill>
                      <a:solidFill>
                        <a:srgbClr val="FFFFFF"/>
                      </a:solidFill>
                    </a:uFill>
                  </a:rPr>
                  <a:t> </a:t>
                </a:r>
                <a:r>
                  <a:rPr lang="en-US" sz="2400" spc="-1" dirty="0" err="1">
                    <a:uFill>
                      <a:solidFill>
                        <a:srgbClr val="FFFFFF"/>
                      </a:solidFill>
                    </a:uFill>
                  </a:rPr>
                  <a:t>sinistro</a:t>
                </a:r>
                <a:r>
                  <a:rPr lang="en-US" sz="2400" spc="-1" dirty="0">
                    <a:uFill>
                      <a:solidFill>
                        <a:srgbClr val="FFFFFF"/>
                      </a:solidFill>
                    </a:uFill>
                  </a:rPr>
                  <a:t>, data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parola</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dare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importanza</a:t>
                </a:r>
                <a:r>
                  <a:rPr lang="en-US" sz="2400" spc="-1" dirty="0">
                    <a:uFill>
                      <a:solidFill>
                        <a:srgbClr val="FFFFFF"/>
                      </a:solidFill>
                    </a:uFill>
                  </a:rPr>
                  <a:t> </a:t>
                </a:r>
                <a:r>
                  <a:rPr lang="en-US" sz="2400" spc="-1" dirty="0" err="1">
                    <a:uFill>
                      <a:solidFill>
                        <a:srgbClr val="FFFFFF"/>
                      </a:solidFill>
                    </a:uFill>
                  </a:rPr>
                  <a:t>alle</a:t>
                </a:r>
                <a:r>
                  <a:rPr lang="en-US" sz="2400" spc="-1" dirty="0">
                    <a:uFill>
                      <a:solidFill>
                        <a:srgbClr val="FFFFFF"/>
                      </a:solidFill>
                    </a:uFill>
                  </a:rPr>
                  <a:t> parole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vicine</a:t>
                </a:r>
                <a:r>
                  <a:rPr lang="en-US" sz="2400" spc="-1" dirty="0">
                    <a:uFill>
                      <a:solidFill>
                        <a:srgbClr val="FFFFFF"/>
                      </a:solidFill>
                    </a:uFill>
                  </a:rPr>
                  <a:t> a </a:t>
                </a:r>
                <a:r>
                  <a:rPr lang="en-US" sz="2400" spc="-1" dirty="0" err="1">
                    <a:uFill>
                      <a:solidFill>
                        <a:srgbClr val="FFFFFF"/>
                      </a:solidFill>
                    </a:uFill>
                  </a:rPr>
                  <a:t>quella</a:t>
                </a:r>
                <a:r>
                  <a:rPr lang="en-US" sz="2400" spc="-1" dirty="0">
                    <a:uFill>
                      <a:solidFill>
                        <a:srgbClr val="FFFFFF"/>
                      </a:solidFill>
                    </a:uFill>
                  </a:rPr>
                  <a:t> in </a:t>
                </a:r>
                <a:r>
                  <a:rPr lang="en-US" sz="2400" spc="-1" dirty="0" err="1">
                    <a:uFill>
                      <a:solidFill>
                        <a:srgbClr val="FFFFFF"/>
                      </a:solidFill>
                    </a:uFill>
                  </a:rPr>
                  <a:t>analisi</a:t>
                </a:r>
                <a:r>
                  <a:rPr lang="en-US" sz="2400" spc="-1" dirty="0">
                    <a:uFill>
                      <a:solidFill>
                        <a:srgbClr val="FFFFFF"/>
                      </a:solidFill>
                    </a:uFill>
                  </a:rPr>
                  <a:t>.</a:t>
                </a:r>
              </a:p>
              <a:p>
                <a:pPr>
                  <a:lnSpc>
                    <a:spcPct val="100000"/>
                  </a:lnSpc>
                </a:pPr>
                <a:endParaRPr lang="en-US" sz="2400" spc="-1" dirty="0">
                  <a:uFill>
                    <a:solidFill>
                      <a:srgbClr val="FFFFFF"/>
                    </a:solidFill>
                  </a:uFill>
                </a:endParaRPr>
              </a:p>
              <a:p>
                <a:pPr>
                  <a:lnSpc>
                    <a:spcPct val="100000"/>
                  </a:lnSpc>
                </a:pPr>
                <a:r>
                  <a:rPr lang="it-IT" sz="2400" spc="-1" dirty="0">
                    <a:uFill>
                      <a:solidFill>
                        <a:srgbClr val="FFFFFF"/>
                      </a:solidFill>
                    </a:uFill>
                  </a:rPr>
                  <a:t>Esempio: </a:t>
                </a:r>
              </a:p>
              <a:p>
                <a:pPr>
                  <a:lnSpc>
                    <a:spcPct val="100000"/>
                  </a:lnSpc>
                </a:pPr>
                <a:r>
                  <a:rPr lang="it-IT" sz="2400" spc="-1" dirty="0">
                    <a:uFill>
                      <a:solidFill>
                        <a:srgbClr val="FFFFFF"/>
                      </a:solidFill>
                    </a:uFill>
                  </a:rPr>
                  <a:t>The </a:t>
                </a:r>
                <a:r>
                  <a:rPr lang="it-IT" sz="2400" spc="-1" dirty="0" err="1">
                    <a:uFill>
                      <a:solidFill>
                        <a:srgbClr val="FFFFFF"/>
                      </a:solidFill>
                    </a:uFill>
                  </a:rPr>
                  <a:t>quick</a:t>
                </a:r>
                <a:r>
                  <a:rPr lang="it-IT" sz="2400" spc="-1" dirty="0">
                    <a:uFill>
                      <a:solidFill>
                        <a:srgbClr val="FFFFFF"/>
                      </a:solidFill>
                    </a:uFill>
                  </a:rPr>
                  <a:t> </a:t>
                </a:r>
                <a:r>
                  <a:rPr lang="it-IT" sz="2400" spc="-1" dirty="0" err="1">
                    <a:uFill>
                      <a:solidFill>
                        <a:srgbClr val="FFFFFF"/>
                      </a:solidFill>
                    </a:uFill>
                  </a:rPr>
                  <a:t>brown</a:t>
                </a:r>
                <a:r>
                  <a:rPr lang="it-IT" sz="2400" spc="-1" dirty="0">
                    <a:uFill>
                      <a:solidFill>
                        <a:srgbClr val="FFFFFF"/>
                      </a:solidFill>
                    </a:uFill>
                  </a:rPr>
                  <a:t> fox </a:t>
                </a:r>
                <a:r>
                  <a:rPr lang="it-IT" sz="2400" spc="-1" dirty="0" err="1">
                    <a:uFill>
                      <a:solidFill>
                        <a:srgbClr val="FFFFFF"/>
                      </a:solidFill>
                    </a:uFill>
                  </a:rPr>
                  <a:t>jumped</a:t>
                </a:r>
                <a:r>
                  <a:rPr lang="it-IT" sz="2400" spc="-1" dirty="0">
                    <a:uFill>
                      <a:solidFill>
                        <a:srgbClr val="FFFFFF"/>
                      </a:solidFill>
                    </a:uFill>
                  </a:rPr>
                  <a:t> over the </a:t>
                </a:r>
                <a:r>
                  <a:rPr lang="it-IT" sz="2400" spc="-1" dirty="0" err="1">
                    <a:uFill>
                      <a:solidFill>
                        <a:srgbClr val="FFFFFF"/>
                      </a:solidFill>
                    </a:uFill>
                  </a:rPr>
                  <a:t>lazy</a:t>
                </a:r>
                <a:r>
                  <a:rPr lang="it-IT" sz="2400" spc="-1" dirty="0">
                    <a:uFill>
                      <a:solidFill>
                        <a:srgbClr val="FFFFFF"/>
                      </a:solidFill>
                    </a:uFill>
                  </a:rPr>
                  <a:t> dog.</a:t>
                </a:r>
                <a:endParaRPr lang="en-US" sz="2400" dirty="0"/>
              </a:p>
              <a:p>
                <a:r>
                  <a:rPr lang="en-US" sz="2400" dirty="0"/>
                  <a:t>([], the), ([the], quick), ([quick], brown), [...] </a:t>
                </a:r>
                <a14:m>
                  <m:oMath xmlns:m="http://schemas.openxmlformats.org/officeDocument/2006/math">
                    <m:r>
                      <a:rPr lang="it-IT" sz="2400" i="1">
                        <a:latin typeface="Cambria Math" panose="02040503050406030204" pitchFamily="18" charset="0"/>
                      </a:rPr>
                      <m:t>→</m:t>
                    </m:r>
                  </m:oMath>
                </a14:m>
                <a:r>
                  <a:rPr lang="en-US" sz="2400" dirty="0"/>
                  <a:t> </a:t>
                </a:r>
              </a:p>
              <a:p>
                <a:r>
                  <a:rPr lang="en-US" sz="2400" dirty="0"/>
                  <a:t>(the), (quick, the), (brown, quick), [...]</a:t>
                </a:r>
                <a:endParaRPr lang="en-US" sz="24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2386074"/>
                <a:ext cx="8288640" cy="3830276"/>
              </a:xfrm>
              <a:prstGeom prst="rect">
                <a:avLst/>
              </a:prstGeom>
              <a:blipFill>
                <a:blip r:embed="rId3"/>
                <a:stretch>
                  <a:fillRect l="-1103" t="-1113" b="-1590"/>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z="2200" spc="-1" dirty="0">
                    <a:uFill>
                      <a:solidFill>
                        <a:srgbClr val="FFFFFF"/>
                      </a:solidFill>
                    </a:uFill>
                  </a:rPr>
                  <a:t>Dato un grafo </a:t>
                </a:r>
                <a14:m>
                  <m:oMath xmlns:m="http://schemas.openxmlformats.org/officeDocument/2006/math">
                    <m:r>
                      <m:rPr>
                        <m:sty m:val="p"/>
                      </m:rPr>
                      <a:rPr lang="it-IT" sz="2200" b="0" i="0" spc="-1" smtClean="0">
                        <a:uFill>
                          <a:solidFill>
                            <a:srgbClr val="FFFFFF"/>
                          </a:solidFill>
                        </a:uFill>
                        <a:latin typeface="Cambria Math" panose="02040503050406030204" pitchFamily="18" charset="0"/>
                      </a:rPr>
                      <m:t>G</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 </m:t>
                    </m:r>
                    <m:r>
                      <a:rPr lang="it-IT" sz="2200" b="0" i="1" spc="-1" smtClean="0">
                        <a:uFill>
                          <a:solidFill>
                            <a:srgbClr val="FFFFFF"/>
                          </a:solidFill>
                        </a:uFill>
                        <a:latin typeface="Cambria Math" panose="02040503050406030204" pitchFamily="18" charset="0"/>
                      </a:rPr>
                      <m:t>𝐸</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 </a:t>
                </a:r>
                <a:r>
                  <a:rPr lang="en-US" sz="2200" spc="-1" dirty="0" err="1">
                    <a:uFill>
                      <a:solidFill>
                        <a:srgbClr val="FFFFFF"/>
                      </a:solidFill>
                    </a:uFill>
                  </a:rPr>
                  <a:t>l’obiettivo</a:t>
                </a:r>
                <a:r>
                  <a:rPr lang="en-US" sz="2200" spc="-1" dirty="0">
                    <a:uFill>
                      <a:solidFill>
                        <a:srgbClr val="FFFFFF"/>
                      </a:solidFill>
                    </a:uFill>
                  </a:rPr>
                  <a:t> è </a:t>
                </a:r>
                <a:r>
                  <a:rPr lang="en-US" sz="2200" spc="-1" dirty="0" err="1">
                    <a:uFill>
                      <a:solidFill>
                        <a:srgbClr val="FFFFFF"/>
                      </a:solidFill>
                    </a:uFill>
                  </a:rPr>
                  <a:t>quello</a:t>
                </a:r>
                <a:r>
                  <a:rPr lang="en-US" sz="2200" spc="-1" dirty="0">
                    <a:uFill>
                      <a:solidFill>
                        <a:srgbClr val="FFFFFF"/>
                      </a:solidFill>
                    </a:uFill>
                  </a:rPr>
                  <a:t> di </a:t>
                </a:r>
                <a:r>
                  <a:rPr lang="en-US" sz="2200" spc="-1" dirty="0" err="1">
                    <a:uFill>
                      <a:solidFill>
                        <a:srgbClr val="FFFFFF"/>
                      </a:solidFill>
                    </a:uFill>
                  </a:rPr>
                  <a:t>rappresentare</a:t>
                </a:r>
                <a:r>
                  <a:rPr lang="en-US" sz="2200" spc="-1" dirty="0">
                    <a:uFill>
                      <a:solidFill>
                        <a:srgbClr val="FFFFFF"/>
                      </a:solidFill>
                    </a:uFill>
                  </a:rPr>
                  <a:t> </a:t>
                </a:r>
                <a:r>
                  <a:rPr lang="en-US" sz="2200" spc="-1" dirty="0" err="1">
                    <a:uFill>
                      <a:solidFill>
                        <a:srgbClr val="FFFFFF"/>
                      </a:solidFill>
                    </a:uFill>
                  </a:rPr>
                  <a:t>ogni</a:t>
                </a:r>
                <a:r>
                  <a:rPr lang="en-US" sz="2200" spc="-1" dirty="0">
                    <a:uFill>
                      <a:solidFill>
                        <a:srgbClr val="FFFFFF"/>
                      </a:solidFill>
                    </a:uFill>
                  </a:rPr>
                  <a:t> </a:t>
                </a:r>
                <a:r>
                  <a:rPr lang="en-US" sz="2200" spc="-1" dirty="0" err="1">
                    <a:uFill>
                      <a:solidFill>
                        <a:srgbClr val="FFFFFF"/>
                      </a:solidFill>
                    </a:uFill>
                  </a:rPr>
                  <a:t>vertice</a:t>
                </a:r>
                <a:r>
                  <a:rPr lang="en-US" sz="2200" spc="-1" dirty="0">
                    <a:uFill>
                      <a:solidFill>
                        <a:srgbClr val="FFFFFF"/>
                      </a:solidFill>
                    </a:uFill>
                  </a:rPr>
                  <a:t> </a:t>
                </a:r>
                <a14:m>
                  <m:oMath xmlns:m="http://schemas.openxmlformats.org/officeDocument/2006/math">
                    <m:r>
                      <a:rPr lang="it-IT" sz="2200" b="0" i="1" spc="-1" smtClean="0">
                        <a:uFill>
                          <a:solidFill>
                            <a:srgbClr val="FFFFFF"/>
                          </a:solidFill>
                        </a:uFill>
                        <a:latin typeface="Cambria Math" panose="02040503050406030204" pitchFamily="18" charset="0"/>
                      </a:rPr>
                      <m:t>𝑣</m:t>
                    </m:r>
                    <m:r>
                      <a:rPr lang="it-IT" sz="2200" b="0" i="1" spc="-1" smtClean="0">
                        <a:uFill>
                          <a:solidFill>
                            <a:srgbClr val="FFFFFF"/>
                          </a:solidFill>
                        </a:uFill>
                        <a:latin typeface="Cambria Math" panose="02040503050406030204" pitchFamily="18" charset="0"/>
                        <a:ea typeface="Cambria Math" panose="02040503050406030204" pitchFamily="18" charset="0"/>
                      </a:rPr>
                      <m:t>∈</m:t>
                    </m:r>
                    <m:r>
                      <a:rPr lang="it-IT" sz="2200" b="0" i="1" spc="-1" smtClean="0">
                        <a:uFill>
                          <a:solidFill>
                            <a:srgbClr val="FFFFFF"/>
                          </a:solidFill>
                        </a:uFill>
                        <a:latin typeface="Cambria Math" panose="02040503050406030204" pitchFamily="18" charset="0"/>
                        <a:ea typeface="Cambria Math" panose="02040503050406030204" pitchFamily="18" charset="0"/>
                      </a:rPr>
                      <m:t>𝑉</m:t>
                    </m:r>
                  </m:oMath>
                </a14:m>
                <a:r>
                  <a:rPr lang="en-US" sz="2200" spc="-1" dirty="0">
                    <a:uFill>
                      <a:solidFill>
                        <a:srgbClr val="FFFFFF"/>
                      </a:solidFill>
                    </a:uFill>
                  </a:rPr>
                  <a:t> in un </a:t>
                </a:r>
                <a:r>
                  <a:rPr lang="en-US" sz="2200" spc="-1" dirty="0" err="1">
                    <a:uFill>
                      <a:solidFill>
                        <a:srgbClr val="FFFFFF"/>
                      </a:solidFill>
                    </a:uFill>
                  </a:rPr>
                  <a:t>vettore</a:t>
                </a:r>
                <a:r>
                  <a:rPr lang="en-US" sz="2200" spc="-1" dirty="0">
                    <a:uFill>
                      <a:solidFill>
                        <a:srgbClr val="FFFFFF"/>
                      </a:solidFill>
                    </a:uFill>
                  </a:rPr>
                  <a:t> </a:t>
                </a:r>
                <a14:m>
                  <m:oMath xmlns:m="http://schemas.openxmlformats.org/officeDocument/2006/math">
                    <m:sSup>
                      <m:sSupPr>
                        <m:ctrlPr>
                          <a:rPr lang="en-US" sz="2200" i="1" spc="-1" smtClean="0">
                            <a:uFill>
                              <a:solidFill>
                                <a:srgbClr val="FFFFFF"/>
                              </a:solidFill>
                            </a:uFill>
                            <a:latin typeface="Cambria Math" panose="02040503050406030204" pitchFamily="18" charset="0"/>
                          </a:rPr>
                        </m:ctrlPr>
                      </m:sSupPr>
                      <m:e>
                        <m:r>
                          <a:rPr lang="it-IT" sz="2200" b="0" i="1" spc="-1" smtClean="0">
                            <a:uFill>
                              <a:solidFill>
                                <a:srgbClr val="FFFFFF"/>
                              </a:solidFill>
                            </a:uFill>
                            <a:latin typeface="Cambria Math" panose="02040503050406030204" pitchFamily="18" charset="0"/>
                          </a:rPr>
                          <m:t>𝑅</m:t>
                        </m:r>
                      </m:e>
                      <m:sup>
                        <m:r>
                          <a:rPr lang="it-IT" sz="2200" b="0" i="1" spc="-1" smtClean="0">
                            <a:uFill>
                              <a:solidFill>
                                <a:srgbClr val="FFFFFF"/>
                              </a:solidFill>
                            </a:uFill>
                            <a:latin typeface="Cambria Math" panose="02040503050406030204" pitchFamily="18" charset="0"/>
                          </a:rPr>
                          <m:t>𝑑</m:t>
                        </m:r>
                      </m:sup>
                    </m:sSup>
                  </m:oMath>
                </a14:m>
                <a:r>
                  <a:rPr lang="en-US" sz="2200" spc="-1" dirty="0">
                    <a:uFill>
                      <a:solidFill>
                        <a:srgbClr val="FFFFFF"/>
                      </a:solidFill>
                    </a:uFill>
                  </a:rPr>
                  <a:t>, dove </a:t>
                </a:r>
                <a14:m>
                  <m:oMath xmlns:m="http://schemas.openxmlformats.org/officeDocument/2006/math">
                    <m:r>
                      <a:rPr lang="it-IT" sz="2200" b="0" i="1" spc="-1" smtClean="0">
                        <a:uFill>
                          <a:solidFill>
                            <a:srgbClr val="FFFFFF"/>
                          </a:solidFill>
                        </a:uFill>
                        <a:latin typeface="Cambria Math" panose="02040503050406030204" pitchFamily="18" charset="0"/>
                      </a:rPr>
                      <m:t>𝑑</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primo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secondo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a:lnSpc>
                    <a:spcPct val="100000"/>
                  </a:lnSpc>
                </a:pPr>
                <a:endParaRPr lang="en-US" sz="22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956" t="-831" r="-956"/>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969883"/>
                <a:ext cx="3508589"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i="1" spc="-1">
                                      <a:uFill>
                                        <a:solidFill>
                                          <a:srgbClr val="FFFFFF"/>
                                        </a:solidFill>
                                      </a:uFill>
                                      <a:latin typeface="Cambria Math" panose="02040503050406030204" pitchFamily="18" charset="0"/>
                                    </a:rPr>
                                    <m:t>1</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 </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𝑗</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969883"/>
                <a:ext cx="3508589" cy="1032206"/>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5035611"/>
                <a:ext cx="3499676"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smtClean="0">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b="0" i="1" spc="-1" smtClean="0">
                                      <a:uFill>
                                        <a:solidFill>
                                          <a:srgbClr val="FFFFFF"/>
                                        </a:solidFill>
                                      </a:uFill>
                                      <a:latin typeface="Cambria Math" panose="02040503050406030204" pitchFamily="18" charset="0"/>
                                    </a:rPr>
                                    <m:t>2</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𝑗</m:t>
                                  </m:r>
                                </m:sub>
                              </m:sSub>
                              <m:r>
                                <a:rPr lang="it-IT" sz="2400" b="0" i="1" spc="-1" smtClean="0">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6" name="Rettangolo 5"/>
              <p:cNvSpPr>
                <a:spLocks noRot="1" noChangeAspect="1" noMove="1" noResize="1" noEditPoints="1" noAdjustHandles="1" noChangeArrowheads="1" noChangeShapeType="1" noTextEdit="1"/>
              </p:cNvSpPr>
              <p:nvPr/>
            </p:nvSpPr>
            <p:spPr>
              <a:xfrm>
                <a:off x="698303" y="5035611"/>
                <a:ext cx="3499676" cy="1032206"/>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560" y="2601594"/>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Funzione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viene</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misurare</a:t>
            </a:r>
            <a:r>
              <a:rPr lang="en-US" sz="2000" spc="-1" dirty="0">
                <a:uFill>
                  <a:solidFill>
                    <a:srgbClr val="FFFFFF"/>
                  </a:solidFill>
                </a:uFill>
              </a:rPr>
              <a:t> </a:t>
            </a:r>
            <a:r>
              <a:rPr lang="en-US" sz="2000" spc="-1" dirty="0" err="1">
                <a:uFill>
                  <a:solidFill>
                    <a:srgbClr val="FFFFFF"/>
                  </a:solidFill>
                </a:uFill>
              </a:rPr>
              <a:t>l’importanza</a:t>
            </a:r>
            <a:r>
              <a:rPr lang="en-US" sz="2000" spc="-1" dirty="0">
                <a:uFill>
                  <a:solidFill>
                    <a:srgbClr val="FFFFFF"/>
                  </a:solidFill>
                </a:uFill>
              </a:rPr>
              <a:t> di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rispetto</a:t>
            </a:r>
            <a:r>
              <a:rPr lang="en-US" sz="2000" spc="-1" dirty="0">
                <a:uFill>
                  <a:solidFill>
                    <a:srgbClr val="FFFFFF"/>
                  </a:solidFill>
                </a:uFill>
              </a:rPr>
              <a:t> ad un </a:t>
            </a:r>
            <a:r>
              <a:rPr lang="en-US" sz="2000" spc="-1" dirty="0" err="1">
                <a:uFill>
                  <a:solidFill>
                    <a:srgbClr val="FFFFFF"/>
                  </a:solidFill>
                </a:uFill>
              </a:rPr>
              <a:t>documento</a:t>
            </a:r>
            <a:r>
              <a:rPr lang="en-US" sz="2000" spc="-1" dirty="0">
                <a:uFill>
                  <a:solidFill>
                    <a:srgbClr val="FFFFFF"/>
                  </a:solidFill>
                </a:uFill>
              </a:rPr>
              <a:t> o ad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Tf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un </a:t>
            </a:r>
            <a:r>
              <a:rPr lang="en-US" sz="2000" spc="-1" dirty="0" err="1">
                <a:uFill>
                  <a:solidFill>
                    <a:srgbClr val="FFFFFF"/>
                  </a:solidFill>
                </a:uFill>
              </a:rPr>
              <a:t>documento</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Idf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a:t>
            </a:r>
            <a:r>
              <a:rPr lang="en-US" sz="2000" spc="-1" dirty="0" err="1">
                <a:uFill>
                  <a:solidFill>
                    <a:srgbClr val="FFFFFF"/>
                  </a:solidFill>
                </a:uFill>
              </a:rPr>
              <a:t>tutta</a:t>
            </a:r>
            <a:r>
              <a:rPr lang="en-US" sz="2000" spc="-1" dirty="0">
                <a:uFill>
                  <a:solidFill>
                    <a:srgbClr val="FFFFFF"/>
                  </a:solidFill>
                </a:uFill>
              </a:rPr>
              <a:t> la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688102"/>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688102"/>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495221"/>
            <a:ext cx="8565857" cy="47987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300" spc="-1" dirty="0" err="1">
                <a:solidFill>
                  <a:srgbClr val="FF3333"/>
                </a:solidFill>
                <a:uFill>
                  <a:solidFill>
                    <a:srgbClr val="FFFFFF"/>
                  </a:solidFill>
                </a:uFill>
              </a:rPr>
              <a:t>Estensione</a:t>
            </a:r>
            <a:r>
              <a:rPr lang="en-US" sz="2300" spc="-1" dirty="0">
                <a:uFill>
                  <a:solidFill>
                    <a:srgbClr val="FFFFFF"/>
                  </a:solidFill>
                </a:uFill>
              </a:rPr>
              <a:t> di Word2Vec </a:t>
            </a:r>
            <a:r>
              <a:rPr lang="en-US" sz="2300" spc="-1" dirty="0" err="1">
                <a:uFill>
                  <a:solidFill>
                    <a:srgbClr val="FFFFFF"/>
                  </a:solidFill>
                </a:uFill>
              </a:rPr>
              <a:t>che</a:t>
            </a:r>
            <a:r>
              <a:rPr lang="en-US" sz="2300" spc="-1" dirty="0">
                <a:uFill>
                  <a:solidFill>
                    <a:srgbClr val="FFFFFF"/>
                  </a:solidFill>
                </a:uFill>
              </a:rPr>
              <a:t> </a:t>
            </a:r>
            <a:r>
              <a:rPr lang="en-US" sz="2300" spc="-1" dirty="0" err="1">
                <a:uFill>
                  <a:solidFill>
                    <a:srgbClr val="FFFFFF"/>
                  </a:solidFill>
                </a:uFill>
              </a:rPr>
              <a:t>aggrega</a:t>
            </a:r>
            <a:r>
              <a:rPr lang="en-US" sz="2300" spc="-1" dirty="0">
                <a:uFill>
                  <a:solidFill>
                    <a:srgbClr val="FFFFFF"/>
                  </a:solidFill>
                </a:uFill>
              </a:rPr>
              <a:t> </a:t>
            </a:r>
            <a:r>
              <a:rPr lang="en-US" sz="2300" spc="-1" dirty="0" err="1">
                <a:uFill>
                  <a:solidFill>
                    <a:srgbClr val="FFFFFF"/>
                  </a:solidFill>
                </a:uFill>
              </a:rPr>
              <a:t>tutte</a:t>
            </a:r>
            <a:r>
              <a:rPr lang="en-US" sz="2300" spc="-1" dirty="0">
                <a:uFill>
                  <a:solidFill>
                    <a:srgbClr val="FFFFFF"/>
                  </a:solidFill>
                </a:uFill>
              </a:rPr>
              <a:t> le parole di un </a:t>
            </a:r>
            <a:r>
              <a:rPr lang="en-US" sz="2300" spc="-1" dirty="0" err="1">
                <a:uFill>
                  <a:solidFill>
                    <a:srgbClr val="FFFFFF"/>
                  </a:solidFill>
                </a:uFill>
              </a:rPr>
              <a:t>paragrafo</a:t>
            </a:r>
            <a:r>
              <a:rPr lang="en-US" sz="2300" spc="-1" dirty="0">
                <a:uFill>
                  <a:solidFill>
                    <a:srgbClr val="FFFFFF"/>
                  </a:solidFill>
                </a:uFill>
              </a:rPr>
              <a:t> (</a:t>
            </a:r>
            <a:r>
              <a:rPr lang="en-US" sz="2300" spc="-1" dirty="0" err="1">
                <a:uFill>
                  <a:solidFill>
                    <a:srgbClr val="FFFFFF"/>
                  </a:solidFill>
                </a:uFill>
              </a:rPr>
              <a:t>documento</a:t>
            </a:r>
            <a:r>
              <a:rPr lang="en-US" sz="2300" spc="-1" dirty="0">
                <a:uFill>
                  <a:solidFill>
                    <a:srgbClr val="FFFFFF"/>
                  </a:solidFill>
                </a:uFill>
              </a:rPr>
              <a:t>) in un </a:t>
            </a:r>
            <a:r>
              <a:rPr lang="en-US" sz="2300" spc="-1" dirty="0" err="1">
                <a:uFill>
                  <a:solidFill>
                    <a:srgbClr val="FFFFFF"/>
                  </a:solidFill>
                </a:uFill>
              </a:rPr>
              <a:t>vettore</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a:uFill>
                  <a:solidFill>
                    <a:srgbClr val="FFFFFF"/>
                  </a:solidFill>
                </a:uFill>
              </a:rPr>
              <a:t>Il </a:t>
            </a:r>
            <a:r>
              <a:rPr lang="en-US" sz="2300" spc="-1" dirty="0" err="1">
                <a:uFill>
                  <a:solidFill>
                    <a:srgbClr val="FFFFFF"/>
                  </a:solidFill>
                </a:uFill>
              </a:rPr>
              <a:t>processo</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è </a:t>
            </a:r>
            <a:r>
              <a:rPr lang="en-US" sz="2300" spc="-1" dirty="0" err="1">
                <a:uFill>
                  <a:solidFill>
                    <a:srgbClr val="FFFFFF"/>
                  </a:solidFill>
                </a:uFill>
              </a:rPr>
              <a:t>caratterizzato</a:t>
            </a:r>
            <a:r>
              <a:rPr lang="en-US" sz="2300" spc="-1" dirty="0">
                <a:uFill>
                  <a:solidFill>
                    <a:srgbClr val="FFFFFF"/>
                  </a:solidFill>
                </a:uFill>
              </a:rPr>
              <a:t> </a:t>
            </a:r>
            <a:r>
              <a:rPr lang="en-US" sz="2300" spc="-1" dirty="0" err="1">
                <a:uFill>
                  <a:solidFill>
                    <a:srgbClr val="FFFFFF"/>
                  </a:solidFill>
                </a:uFill>
              </a:rPr>
              <a:t>dallo</a:t>
            </a:r>
            <a:r>
              <a:rPr lang="en-US" sz="2300" spc="-1" dirty="0">
                <a:uFill>
                  <a:solidFill>
                    <a:srgbClr val="FFFFFF"/>
                  </a:solidFill>
                </a:uFill>
              </a:rPr>
              <a:t> </a:t>
            </a:r>
            <a:r>
              <a:rPr lang="en-US" sz="2300" spc="-1" dirty="0" err="1">
                <a:uFill>
                  <a:solidFill>
                    <a:srgbClr val="FFFFFF"/>
                  </a:solidFill>
                </a:uFill>
              </a:rPr>
              <a:t>spostamento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 di </a:t>
            </a:r>
            <a:r>
              <a:rPr lang="en-US" sz="2300" spc="-1" dirty="0" err="1">
                <a:uFill>
                  <a:solidFill>
                    <a:srgbClr val="FFFFFF"/>
                  </a:solidFill>
                </a:uFill>
              </a:rPr>
              <a:t>contesto</a:t>
            </a:r>
            <a:r>
              <a:rPr lang="en-US" sz="2300" spc="-1" dirty="0">
                <a:uFill>
                  <a:solidFill>
                    <a:srgbClr val="FFFFFF"/>
                  </a:solidFill>
                </a:uFill>
              </a:rPr>
              <a:t> </a:t>
            </a:r>
            <a:r>
              <a:rPr lang="en-US" sz="2300" spc="-1" dirty="0" err="1">
                <a:uFill>
                  <a:solidFill>
                    <a:srgbClr val="FFFFFF"/>
                  </a:solidFill>
                </a:uFill>
              </a:rPr>
              <a:t>attraverso</a:t>
            </a:r>
            <a:r>
              <a:rPr lang="en-US" sz="2300" spc="-1" dirty="0">
                <a:uFill>
                  <a:solidFill>
                    <a:srgbClr val="FFFFFF"/>
                  </a:solidFill>
                </a:uFill>
              </a:rPr>
              <a:t>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parola</a:t>
            </a:r>
            <a:r>
              <a:rPr lang="en-US" sz="2300" spc="-1" dirty="0">
                <a:uFill>
                  <a:solidFill>
                    <a:srgbClr val="FFFFFF"/>
                  </a:solidFill>
                </a:uFill>
              </a:rPr>
              <a:t> di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paragrafo</a:t>
            </a:r>
            <a:r>
              <a:rPr lang="en-US" sz="2300" spc="-1" dirty="0">
                <a:uFill>
                  <a:solidFill>
                    <a:srgbClr val="FFFFFF"/>
                  </a:solidFill>
                </a:uFill>
              </a:rPr>
              <a:t>, per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paragrafo</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L’idea</a:t>
            </a:r>
            <a:r>
              <a:rPr lang="en-US" sz="2300" spc="-1" dirty="0">
                <a:uFill>
                  <a:solidFill>
                    <a:srgbClr val="FFFFFF"/>
                  </a:solidFill>
                </a:uFill>
              </a:rPr>
              <a:t> di base è </a:t>
            </a:r>
            <a:r>
              <a:rPr lang="en-US" sz="2300" spc="-1" dirty="0" err="1">
                <a:uFill>
                  <a:solidFill>
                    <a:srgbClr val="FFFFFF"/>
                  </a:solidFill>
                </a:uFill>
              </a:rPr>
              <a:t>quella</a:t>
            </a:r>
            <a:r>
              <a:rPr lang="en-US" sz="2300" spc="-1" dirty="0">
                <a:uFill>
                  <a:solidFill>
                    <a:srgbClr val="FFFFFF"/>
                  </a:solidFill>
                </a:uFill>
              </a:rPr>
              <a:t> di </a:t>
            </a:r>
            <a:r>
              <a:rPr lang="en-US" sz="2300" spc="-1" dirty="0" err="1">
                <a:uFill>
                  <a:solidFill>
                    <a:srgbClr val="FFFFFF"/>
                  </a:solidFill>
                </a:uFill>
              </a:rPr>
              <a:t>apprendere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di </a:t>
            </a:r>
            <a:r>
              <a:rPr lang="en-US" sz="2300" spc="-1" dirty="0" err="1">
                <a:uFill>
                  <a:solidFill>
                    <a:srgbClr val="FFFFFF"/>
                  </a:solidFill>
                </a:uFill>
              </a:rPr>
              <a:t>paragrafi</a:t>
            </a:r>
            <a:r>
              <a:rPr lang="en-US" sz="2300" spc="-1" dirty="0">
                <a:uFill>
                  <a:solidFill>
                    <a:srgbClr val="FFFFFF"/>
                  </a:solidFill>
                </a:uFill>
              </a:rPr>
              <a:t> in </a:t>
            </a:r>
            <a:r>
              <a:rPr lang="en-US" sz="2300" spc="-1" dirty="0" err="1">
                <a:uFill>
                  <a:solidFill>
                    <a:srgbClr val="FFFFFF"/>
                  </a:solidFill>
                </a:uFill>
              </a:rPr>
              <a:t>modo</a:t>
            </a:r>
            <a:r>
              <a:rPr lang="en-US" sz="2300" spc="-1" dirty="0">
                <a:uFill>
                  <a:solidFill>
                    <a:srgbClr val="FFFFFF"/>
                  </a:solidFill>
                </a:uFill>
              </a:rPr>
              <a:t> </a:t>
            </a:r>
            <a:r>
              <a:rPr lang="en-US" sz="2300" spc="-1" dirty="0">
                <a:solidFill>
                  <a:srgbClr val="FF3333"/>
                </a:solidFill>
                <a:uFill>
                  <a:solidFill>
                    <a:srgbClr val="FFFFFF"/>
                  </a:solidFill>
                </a:uFill>
              </a:rPr>
              <a:t>simile</a:t>
            </a:r>
            <a:r>
              <a:rPr lang="en-US" sz="2300" spc="-1" dirty="0">
                <a:uFill>
                  <a:solidFill>
                    <a:srgbClr val="FFFFFF"/>
                  </a:solidFill>
                </a:uFill>
              </a:rPr>
              <a:t> </a:t>
            </a:r>
            <a:r>
              <a:rPr lang="en-US" sz="2300" spc="-1" dirty="0" err="1">
                <a:uFill>
                  <a:solidFill>
                    <a:srgbClr val="FFFFFF"/>
                  </a:solidFill>
                </a:uFill>
              </a:rPr>
              <a:t>all’apprendimento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Vengono</a:t>
            </a:r>
            <a:r>
              <a:rPr lang="en-US" sz="2300" spc="-1" dirty="0">
                <a:uFill>
                  <a:solidFill>
                    <a:srgbClr val="FFFFFF"/>
                  </a:solidFill>
                </a:uFill>
              </a:rPr>
              <a:t> </a:t>
            </a:r>
            <a:r>
              <a:rPr lang="en-US" sz="2300" spc="-1" dirty="0" err="1">
                <a:uFill>
                  <a:solidFill>
                    <a:srgbClr val="FFFFFF"/>
                  </a:solidFill>
                </a:uFill>
              </a:rPr>
              <a:t>usati</a:t>
            </a:r>
            <a:r>
              <a:rPr lang="en-US" sz="2300" spc="-1" dirty="0">
                <a:uFill>
                  <a:solidFill>
                    <a:srgbClr val="FFFFFF"/>
                  </a:solidFill>
                </a:uFill>
              </a:rPr>
              <a:t> </a:t>
            </a:r>
            <a:r>
              <a:rPr lang="en-US" sz="2300" spc="-1" dirty="0" err="1">
                <a:uFill>
                  <a:solidFill>
                    <a:srgbClr val="FFFFFF"/>
                  </a:solidFill>
                </a:uFill>
              </a:rPr>
              <a:t>i</a:t>
            </a:r>
            <a:r>
              <a:rPr lang="en-US" sz="2300" spc="-1" dirty="0">
                <a:uFill>
                  <a:solidFill>
                    <a:srgbClr val="FFFFFF"/>
                  </a:solidFill>
                </a:uFill>
              </a:rPr>
              <a:t> </a:t>
            </a:r>
            <a:r>
              <a:rPr lang="en-US" sz="2300" spc="-1" dirty="0" err="1">
                <a:uFill>
                  <a:solidFill>
                    <a:srgbClr val="FFFFFF"/>
                  </a:solidFill>
                </a:uFill>
              </a:rPr>
              <a:t>vettori</a:t>
            </a:r>
            <a:r>
              <a:rPr lang="en-US" sz="2300" spc="-1" dirty="0">
                <a:uFill>
                  <a:solidFill>
                    <a:srgbClr val="FFFFFF"/>
                  </a:solidFill>
                </a:uFill>
              </a:rPr>
              <a:t> </a:t>
            </a:r>
            <a:r>
              <a:rPr lang="en-US" sz="2300" spc="-1" dirty="0" err="1">
                <a:uFill>
                  <a:solidFill>
                    <a:srgbClr val="FFFFFF"/>
                  </a:solidFill>
                </a:uFill>
              </a:rPr>
              <a:t>dei</a:t>
            </a:r>
            <a:r>
              <a:rPr lang="en-US" sz="2300" spc="-1" dirty="0">
                <a:uFill>
                  <a:solidFill>
                    <a:srgbClr val="FFFFFF"/>
                  </a:solidFill>
                </a:uFill>
              </a:rPr>
              <a:t> </a:t>
            </a:r>
            <a:r>
              <a:rPr lang="en-US" sz="2300" spc="-1" dirty="0" err="1">
                <a:solidFill>
                  <a:srgbClr val="FF3333"/>
                </a:solidFill>
                <a:uFill>
                  <a:solidFill>
                    <a:srgbClr val="FFFFFF"/>
                  </a:solidFill>
                </a:uFill>
              </a:rPr>
              <a:t>paragrafi</a:t>
            </a:r>
            <a:r>
              <a:rPr lang="en-US" sz="2300" spc="-1" dirty="0">
                <a:uFill>
                  <a:solidFill>
                    <a:srgbClr val="FFFFFF"/>
                  </a:solidFill>
                </a:uFill>
              </a:rPr>
              <a:t> </a:t>
            </a:r>
            <a:r>
              <a:rPr lang="en-US" sz="2300" spc="-1" dirty="0" err="1">
                <a:uFill>
                  <a:solidFill>
                    <a:srgbClr val="FFFFFF"/>
                  </a:solidFill>
                </a:uFill>
              </a:rPr>
              <a:t>appresi</a:t>
            </a:r>
            <a:r>
              <a:rPr lang="en-US" sz="2300" spc="-1" dirty="0">
                <a:uFill>
                  <a:solidFill>
                    <a:srgbClr val="FFFFFF"/>
                  </a:solidFill>
                </a:uFill>
              </a:rPr>
              <a:t> e </a:t>
            </a:r>
            <a:r>
              <a:rPr lang="en-US" sz="2300" spc="-1" dirty="0" err="1">
                <a:uFill>
                  <a:solidFill>
                    <a:srgbClr val="FFFFFF"/>
                  </a:solidFill>
                </a:uFill>
              </a:rPr>
              <a:t>quelli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a:solidFill>
                  <a:srgbClr val="FF3333"/>
                </a:solidFill>
                <a:uFill>
                  <a:solidFill>
                    <a:srgbClr val="FFFFFF"/>
                  </a:solidFill>
                </a:uFill>
              </a:rPr>
              <a:t>parole</a:t>
            </a:r>
            <a:r>
              <a:rPr lang="en-US" sz="2300" spc="-1" dirty="0">
                <a:uFill>
                  <a:solidFill>
                    <a:srgbClr val="FFFFFF"/>
                  </a:solidFill>
                </a:uFill>
              </a:rPr>
              <a:t>. I </a:t>
            </a:r>
            <a:r>
              <a:rPr lang="en-US" sz="2300" spc="-1" dirty="0" err="1">
                <a:uFill>
                  <a:solidFill>
                    <a:srgbClr val="FFFFFF"/>
                  </a:solidFill>
                </a:uFill>
              </a:rPr>
              <a:t>modelli</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a:t>
            </a:r>
            <a:r>
              <a:rPr lang="en-US" sz="2300" spc="-1" dirty="0" err="1">
                <a:uFill>
                  <a:solidFill>
                    <a:srgbClr val="FFFFFF"/>
                  </a:solidFill>
                </a:uFill>
              </a:rPr>
              <a:t>sono</a:t>
            </a:r>
            <a:r>
              <a:rPr lang="en-US" sz="2300" spc="-1" dirty="0">
                <a:uFill>
                  <a:solidFill>
                    <a:srgbClr val="FFFFFF"/>
                  </a:solidFill>
                </a:uFill>
              </a:rPr>
              <a:t> </a:t>
            </a:r>
            <a:r>
              <a:rPr lang="en-US" sz="2300" spc="-1" dirty="0" err="1">
                <a:uFill>
                  <a:solidFill>
                    <a:srgbClr val="FFFFFF"/>
                  </a:solidFill>
                </a:uFill>
              </a:rPr>
              <a:t>gli</a:t>
            </a:r>
            <a:r>
              <a:rPr lang="en-US" sz="2300" spc="-1" dirty="0">
                <a:uFill>
                  <a:solidFill>
                    <a:srgbClr val="FFFFFF"/>
                  </a:solidFill>
                </a:uFill>
              </a:rPr>
              <a:t> </a:t>
            </a:r>
            <a:r>
              <a:rPr lang="en-US" sz="2300" spc="-1" dirty="0" err="1">
                <a:uFill>
                  <a:solidFill>
                    <a:srgbClr val="FFFFFF"/>
                  </a:solidFill>
                </a:uFill>
              </a:rPr>
              <a:t>stessi</a:t>
            </a:r>
            <a:r>
              <a:rPr lang="en-US" sz="2300" spc="-1" dirty="0">
                <a:uFill>
                  <a:solidFill>
                    <a:srgbClr val="FFFFFF"/>
                  </a:solidFill>
                </a:uFill>
              </a:rPr>
              <a:t> di Word2Vec.</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356840"/>
            <a:ext cx="4997908" cy="4948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Sono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algoritmi</a:t>
            </a:r>
            <a:r>
              <a:rPr lang="en-US" sz="2400" spc="-1" dirty="0">
                <a:uFill>
                  <a:solidFill>
                    <a:srgbClr val="FFFFFF"/>
                  </a:solidFill>
                </a:uFill>
              </a:rPr>
              <a:t> di Clustering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sfruttano</a:t>
            </a:r>
            <a:r>
              <a:rPr lang="en-US" sz="2400" spc="-1" dirty="0">
                <a:uFill>
                  <a:solidFill>
                    <a:srgbClr val="FFFFFF"/>
                  </a:solidFill>
                </a:uFill>
              </a:rPr>
              <a:t> le </a:t>
            </a:r>
            <a:r>
              <a:rPr lang="en-US" sz="2400" spc="-1" dirty="0" err="1">
                <a:uFill>
                  <a:solidFill>
                    <a:srgbClr val="FFFFFF"/>
                  </a:solidFill>
                </a:uFill>
              </a:rPr>
              <a:t>rappresentazioni</a:t>
            </a:r>
            <a:r>
              <a:rPr lang="en-US" sz="2400" spc="-1" dirty="0">
                <a:uFill>
                  <a:solidFill>
                    <a:srgbClr val="FFFFFF"/>
                  </a:solidFill>
                </a:uFill>
              </a:rPr>
              <a:t> </a:t>
            </a:r>
            <a:r>
              <a:rPr lang="en-US" sz="2400" spc="-1" dirty="0" err="1">
                <a:uFill>
                  <a:solidFill>
                    <a:srgbClr val="FFFFFF"/>
                  </a:solidFill>
                </a:uFill>
              </a:rPr>
              <a:t>vettoriali</a:t>
            </a:r>
            <a:r>
              <a:rPr lang="en-US" sz="2400" spc="-1" dirty="0">
                <a:uFill>
                  <a:solidFill>
                    <a:srgbClr val="FFFFFF"/>
                  </a:solidFill>
                </a:uFill>
              </a:rPr>
              <a:t> per </a:t>
            </a:r>
            <a:r>
              <a:rPr lang="en-US" sz="2400" spc="-1" dirty="0" err="1">
                <a:uFill>
                  <a:solidFill>
                    <a:srgbClr val="FFFFFF"/>
                  </a:solidFill>
                </a:uFill>
              </a:rPr>
              <a:t>raggruppare</a:t>
            </a:r>
            <a:r>
              <a:rPr lang="en-US" sz="2400" spc="-1" dirty="0">
                <a:uFill>
                  <a:solidFill>
                    <a:srgbClr val="FFFFFF"/>
                  </a:solidFill>
                </a:uFill>
              </a:rPr>
              <a:t> </a:t>
            </a:r>
            <a:r>
              <a:rPr lang="en-US" sz="2400" spc="-1" dirty="0" err="1">
                <a:uFill>
                  <a:solidFill>
                    <a:srgbClr val="FFFFFF"/>
                  </a:solidFill>
                </a:uFill>
              </a:rPr>
              <a:t>elementi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K-Means (</a:t>
            </a:r>
            <a:r>
              <a:rPr lang="en-US" sz="2400" spc="-1" dirty="0" err="1">
                <a:uFill>
                  <a:solidFill>
                    <a:srgbClr val="FFFFFF"/>
                  </a:solidFill>
                </a:uFill>
              </a:rPr>
              <a:t>n_clusters</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HDBScan</a:t>
            </a:r>
            <a:r>
              <a:rPr lang="en-US" sz="2400" spc="-1" dirty="0">
                <a:uFill>
                  <a:solidFill>
                    <a:srgbClr val="FFFFFF"/>
                  </a:solidFill>
                </a:uFill>
              </a:rPr>
              <a:t> (</a:t>
            </a:r>
            <a:r>
              <a:rPr lang="en-US" sz="2400" spc="-1" dirty="0" err="1">
                <a:uFill>
                  <a:solidFill>
                    <a:srgbClr val="FFFFFF"/>
                  </a:solidFill>
                </a:uFill>
              </a:rPr>
              <a:t>min_cluster_size</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a:uFill>
                  <a:solidFill>
                    <a:srgbClr val="FFFFFF"/>
                  </a:solidFill>
                </a:uFill>
              </a:rPr>
              <a:t>I </a:t>
            </a:r>
            <a:r>
              <a:rPr lang="en-US" sz="2400" spc="-1" dirty="0" err="1">
                <a:uFill>
                  <a:solidFill>
                    <a:srgbClr val="FFFFFF"/>
                  </a:solidFill>
                </a:uFill>
              </a:rPr>
              <a:t>vettori</a:t>
            </a:r>
            <a:r>
              <a:rPr lang="en-US" sz="2400" spc="-1" dirty="0">
                <a:uFill>
                  <a:solidFill>
                    <a:srgbClr val="FFFFFF"/>
                  </a:solidFill>
                </a:uFill>
              </a:rPr>
              <a:t>, prima di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nel</a:t>
            </a:r>
            <a:r>
              <a:rPr lang="en-US" sz="2400" spc="-1" dirty="0">
                <a:uFill>
                  <a:solidFill>
                    <a:srgbClr val="FFFFFF"/>
                  </a:solidFill>
                </a:uFill>
              </a:rPr>
              <a:t> </a:t>
            </a:r>
            <a:r>
              <a:rPr lang="en-US" sz="2400" spc="-1" dirty="0" err="1">
                <a:uFill>
                  <a:solidFill>
                    <a:srgbClr val="FFFFFF"/>
                  </a:solidFill>
                </a:uFill>
              </a:rPr>
              <a:t>processo</a:t>
            </a:r>
            <a:r>
              <a:rPr lang="en-US" sz="2400" spc="-1" dirty="0">
                <a:uFill>
                  <a:solidFill>
                    <a:srgbClr val="FFFFFF"/>
                  </a:solidFill>
                </a:uFill>
              </a:rPr>
              <a:t> di Clustering,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normalizzati</a:t>
            </a:r>
            <a:r>
              <a:rPr lang="en-US" sz="2400" spc="-1" dirty="0">
                <a:uFill>
                  <a:solidFill>
                    <a:srgbClr val="FFFFFF"/>
                  </a:solidFill>
                </a:uFill>
              </a:rPr>
              <a:t> </a:t>
            </a:r>
            <a:r>
              <a:rPr lang="en-US" sz="2400" spc="-1" dirty="0" err="1">
                <a:uFill>
                  <a:solidFill>
                    <a:srgbClr val="FFFFFF"/>
                  </a:solidFill>
                </a:uFill>
              </a:rPr>
              <a:t>usando</a:t>
            </a:r>
            <a:r>
              <a:rPr lang="en-US" sz="2400" spc="-1" dirty="0">
                <a:uFill>
                  <a:solidFill>
                    <a:srgbClr val="FFFFFF"/>
                  </a:solidFill>
                </a:uFill>
              </a:rPr>
              <a:t> L2.</a:t>
            </a:r>
          </a:p>
        </p:txBody>
      </p:sp>
      <p:pic>
        <p:nvPicPr>
          <p:cNvPr id="3" name="Immagine 2"/>
          <p:cNvPicPr>
            <a:picLocks noChangeAspect="1"/>
          </p:cNvPicPr>
          <p:nvPr/>
        </p:nvPicPr>
        <p:blipFill>
          <a:blip r:embed="rId3"/>
          <a:stretch>
            <a:fillRect/>
          </a:stretch>
        </p:blipFill>
        <p:spPr>
          <a:xfrm>
            <a:off x="5570530" y="1780112"/>
            <a:ext cx="3052823" cy="4572000"/>
          </a:xfrm>
          <a:prstGeom prst="rect">
            <a:avLst/>
          </a:prstGeom>
        </p:spPr>
      </p:pic>
      <p:sp>
        <p:nvSpPr>
          <p:cNvPr id="4" name="CasellaDiTesto 3"/>
          <p:cNvSpPr txBox="1"/>
          <p:nvPr/>
        </p:nvSpPr>
        <p:spPr>
          <a:xfrm>
            <a:off x="5570530" y="1414895"/>
            <a:ext cx="1483412" cy="369332"/>
          </a:xfrm>
          <a:prstGeom prst="rect">
            <a:avLst/>
          </a:prstGeom>
          <a:noFill/>
        </p:spPr>
        <p:txBody>
          <a:bodyPr wrap="square" rtlCol="0">
            <a:spAutoFit/>
          </a:bodyPr>
          <a:lstStyle/>
          <a:p>
            <a:pPr algn="ctr"/>
            <a:r>
              <a:rPr lang="it-IT" dirty="0"/>
              <a:t>K-</a:t>
            </a:r>
            <a:r>
              <a:rPr lang="it-IT" dirty="0" err="1"/>
              <a:t>Means</a:t>
            </a:r>
            <a:endParaRPr lang="it-IT" dirty="0"/>
          </a:p>
        </p:txBody>
      </p:sp>
      <p:sp>
        <p:nvSpPr>
          <p:cNvPr id="9" name="CasellaDiTesto 8"/>
          <p:cNvSpPr txBox="1"/>
          <p:nvPr/>
        </p:nvSpPr>
        <p:spPr>
          <a:xfrm>
            <a:off x="7119257" y="1412558"/>
            <a:ext cx="1504096" cy="369332"/>
          </a:xfrm>
          <a:prstGeom prst="rect">
            <a:avLst/>
          </a:prstGeom>
          <a:noFill/>
        </p:spPr>
        <p:txBody>
          <a:bodyPr wrap="square" rtlCol="0">
            <a:spAutoFit/>
          </a:bodyPr>
          <a:lstStyle/>
          <a:p>
            <a:pPr algn="ctr"/>
            <a:r>
              <a:rPr lang="it-IT" dirty="0" err="1"/>
              <a:t>HDBScan</a:t>
            </a:r>
            <a:endParaRPr lang="it-IT" dirty="0"/>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4428512"/>
                <a:ext cx="8544670" cy="20019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𝐶𝑙𝑢𝑠𝑡𝑒𝑟𝑖𝑛𝑔</m:t>
                    </m:r>
                    <m:r>
                      <a:rPr lang="it-IT" b="0" i="1" spc="-1" smtClean="0">
                        <a:uFill>
                          <a:solidFill>
                            <a:srgbClr val="FFFFFF"/>
                          </a:solidFill>
                        </a:uFill>
                        <a:latin typeface="Cambria Math"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𝐶𝑟𝑎𝑤𝑙𝑖𝑛𝑔</m:t>
                    </m:r>
                    <m:r>
                      <a:rPr lang="it-IT" b="0" i="1" spc="-1" smtClean="0">
                        <a:uFill>
                          <a:solidFill>
                            <a:srgbClr val="FFFFFF"/>
                          </a:solidFill>
                        </a:uFill>
                        <a:latin typeface="Cambria Math" charset="0"/>
                        <a:ea typeface="Cambria Math" panose="02040503050406030204" pitchFamily="18"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316</m:t>
                    </m:r>
                  </m:oMath>
                </a14:m>
                <a:r>
                  <a:rPr lang="en-US" spc="-1" dirty="0">
                    <a:uFill>
                      <a:solidFill>
                        <a:srgbClr val="FFFFFF"/>
                      </a:solidFill>
                    </a:uFill>
                  </a:rPr>
                  <a:t> combinazioni</a:t>
                </a:r>
              </a:p>
              <a:p>
                <a:pPr algn="ctr"/>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xmlns="">
          <p:sp>
            <p:nvSpPr>
              <p:cNvPr id="205" name="CustomShape 3"/>
              <p:cNvSpPr>
                <a:spLocks noRot="1" noChangeAspect="1" noMove="1" noResize="1" noEditPoints="1" noAdjustHandles="1" noChangeArrowheads="1" noChangeShapeType="1" noTextEdit="1"/>
              </p:cNvSpPr>
              <p:nvPr/>
            </p:nvSpPr>
            <p:spPr>
              <a:xfrm>
                <a:off x="417240" y="4428512"/>
                <a:ext cx="8544670" cy="2001975"/>
              </a:xfrm>
              <a:prstGeom prst="rect">
                <a:avLst/>
              </a:prstGeom>
              <a:blipFill rotWithShape="0">
                <a:blip r:embed="rId3"/>
                <a:stretch>
                  <a:fillRect l="-571" t="-3647" r="-642" b="-4863"/>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402378324"/>
              </p:ext>
            </p:extLst>
          </p:nvPr>
        </p:nvGraphicFramePr>
        <p:xfrm>
          <a:off x="417240" y="1261927"/>
          <a:ext cx="1666880" cy="3108960"/>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val="6711279"/>
                    </a:ext>
                  </a:extLst>
                </a:gridCol>
              </a:tblGrid>
              <a:tr h="959523">
                <a:tc>
                  <a:txBody>
                    <a:bodyPr/>
                    <a:lstStyle/>
                    <a:p>
                      <a:r>
                        <a:rPr lang="it-IT" dirty="0" err="1"/>
                        <a:t>Crawling</a:t>
                      </a:r>
                      <a:endParaRPr lang="it-IT" dirty="0"/>
                    </a:p>
                  </a:txBody>
                  <a:tcPr/>
                </a:tc>
                <a:extLst>
                  <a:ext uri="{0D108BD9-81ED-4DB2-BD59-A6C34878D82A}">
                    <a16:rowId xmlns:a16="http://schemas.microsoft.com/office/drawing/2014/main" val="3263135098"/>
                  </a:ext>
                </a:extLst>
              </a:tr>
              <a:tr h="1078784">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val="3672581430"/>
                  </a:ext>
                </a:extLst>
              </a:tr>
              <a:tr h="1070653">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3395998182"/>
              </p:ext>
            </p:extLst>
          </p:nvPr>
        </p:nvGraphicFramePr>
        <p:xfrm>
          <a:off x="2517569" y="1261927"/>
          <a:ext cx="2636322" cy="3108960"/>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val="2729201481"/>
                    </a:ext>
                  </a:extLst>
                </a:gridCol>
              </a:tblGrid>
              <a:tr h="365760">
                <a:tc>
                  <a:txBody>
                    <a:bodyPr/>
                    <a:lstStyle/>
                    <a:p>
                      <a:r>
                        <a:rPr lang="it-IT" dirty="0"/>
                        <a:t>Link</a:t>
                      </a:r>
                      <a:r>
                        <a:rPr lang="it-IT" baseline="0" dirty="0"/>
                        <a:t> </a:t>
                      </a:r>
                      <a:r>
                        <a:rPr lang="it-IT" baseline="0" dirty="0" err="1"/>
                        <a:t>Vector</a:t>
                      </a:r>
                      <a:endParaRPr lang="it-IT" dirty="0"/>
                    </a:p>
                  </a:txBody>
                  <a:tcPr/>
                </a:tc>
                <a:extLst>
                  <a:ext uri="{0D108BD9-81ED-4DB2-BD59-A6C34878D82A}">
                    <a16:rowId xmlns:a16="http://schemas.microsoft.com/office/drawing/2014/main" val="2561737257"/>
                  </a:ext>
                </a:extLst>
              </a:tr>
              <a:tr h="914400">
                <a:tc>
                  <a:txBody>
                    <a:bodyPr/>
                    <a:lstStyle/>
                    <a:p>
                      <a:r>
                        <a:rPr lang="it-IT" dirty="0"/>
                        <a:t>Random</a:t>
                      </a:r>
                      <a:r>
                        <a:rPr lang="it-IT" baseline="0" dirty="0"/>
                        <a:t> </a:t>
                      </a:r>
                      <a:r>
                        <a:rPr lang="it-IT" baseline="0" dirty="0" err="1"/>
                        <a:t>Walk</a:t>
                      </a:r>
                      <a:r>
                        <a:rPr lang="it-IT" baseline="0" dirty="0"/>
                        <a:t> standard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val="2017913537"/>
                  </a:ext>
                </a:extLst>
              </a:tr>
              <a:tr h="1188720">
                <a:tc>
                  <a:txBody>
                    <a:bodyPr/>
                    <a:lstStyle/>
                    <a:p>
                      <a:r>
                        <a:rPr lang="it-IT" dirty="0"/>
                        <a:t>Random </a:t>
                      </a:r>
                      <a:r>
                        <a:rPr lang="it-IT" dirty="0" err="1"/>
                        <a:t>Walk</a:t>
                      </a:r>
                      <a:r>
                        <a:rPr lang="it-IT" dirty="0"/>
                        <a:t> a partenza fissa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val="561503916"/>
                  </a:ext>
                </a:extLst>
              </a:tr>
              <a:tr h="640080">
                <a:tc>
                  <a:txBody>
                    <a:bodyPr/>
                    <a:lstStyle/>
                    <a:p>
                      <a:r>
                        <a:rPr lang="it-IT" dirty="0"/>
                        <a:t>LINE (primo e secondo ordine)</a:t>
                      </a:r>
                    </a:p>
                  </a:txBody>
                  <a:tcPr/>
                </a:tc>
                <a:extLst>
                  <a:ext uri="{0D108BD9-81ED-4DB2-BD59-A6C34878D82A}">
                    <a16:rowId xmlns:a16="http://schemas.microsoft.com/office/drawing/2014/main"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2889207118"/>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val="1085298502"/>
                    </a:ext>
                  </a:extLst>
                </a:gridCol>
              </a:tblGrid>
              <a:tr h="1377130">
                <a:tc>
                  <a:txBody>
                    <a:bodyPr/>
                    <a:lstStyle/>
                    <a:p>
                      <a:r>
                        <a:rPr lang="it-IT" dirty="0"/>
                        <a:t>Content </a:t>
                      </a:r>
                      <a:r>
                        <a:rPr lang="it-IT" dirty="0" err="1"/>
                        <a:t>Vector</a:t>
                      </a:r>
                      <a:endParaRPr lang="it-IT" dirty="0"/>
                    </a:p>
                  </a:txBody>
                  <a:tcPr/>
                </a:tc>
                <a:extLst>
                  <a:ext uri="{0D108BD9-81ED-4DB2-BD59-A6C34878D82A}">
                    <a16:rowId xmlns:a16="http://schemas.microsoft.com/office/drawing/2014/main" val="199457499"/>
                  </a:ext>
                </a:extLst>
              </a:tr>
              <a:tr h="894730">
                <a:tc>
                  <a:txBody>
                    <a:bodyPr/>
                    <a:lstStyle/>
                    <a:p>
                      <a:r>
                        <a:rPr lang="it-IT" dirty="0" err="1"/>
                        <a:t>Tf-Idf</a:t>
                      </a:r>
                      <a:endParaRPr lang="it-IT" dirty="0"/>
                    </a:p>
                  </a:txBody>
                  <a:tcPr/>
                </a:tc>
                <a:extLst>
                  <a:ext uri="{0D108BD9-81ED-4DB2-BD59-A6C34878D82A}">
                    <a16:rowId xmlns:a16="http://schemas.microsoft.com/office/drawing/2014/main" val="3655978962"/>
                  </a:ext>
                </a:extLst>
              </a:tr>
              <a:tr h="894730">
                <a:tc>
                  <a:txBody>
                    <a:bodyPr/>
                    <a:lstStyle/>
                    <a:p>
                      <a:r>
                        <a:rPr lang="it-IT" dirty="0"/>
                        <a:t>Doc2Vec</a:t>
                      </a:r>
                    </a:p>
                  </a:txBody>
                  <a:tcPr/>
                </a:tc>
                <a:extLst>
                  <a:ext uri="{0D108BD9-81ED-4DB2-BD59-A6C34878D82A}">
                    <a16:rowId xmlns:a16="http://schemas.microsoft.com/office/drawing/2014/main"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val="4040972315"/>
                    </a:ext>
                  </a:extLst>
                </a:gridCol>
              </a:tblGrid>
              <a:tr h="1055530">
                <a:tc>
                  <a:txBody>
                    <a:bodyPr/>
                    <a:lstStyle/>
                    <a:p>
                      <a:r>
                        <a:rPr lang="it-IT" dirty="0"/>
                        <a:t>Clustering</a:t>
                      </a:r>
                    </a:p>
                  </a:txBody>
                  <a:tcPr/>
                </a:tc>
                <a:extLst>
                  <a:ext uri="{0D108BD9-81ED-4DB2-BD59-A6C34878D82A}">
                    <a16:rowId xmlns:a16="http://schemas.microsoft.com/office/drawing/2014/main"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a:t>30087</a:t>
                      </a:r>
                      <a:endParaRPr lang="it-IT" dirty="0"/>
                    </a:p>
                  </a:txBody>
                  <a:tcPr/>
                </a:tc>
                <a:tc>
                  <a:txBody>
                    <a:bodyPr/>
                    <a:lstStyle/>
                    <a:p>
                      <a:r>
                        <a:rPr lang="it-IT" dirty="0"/>
                        <a:t>12372</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graphicFrame>
        <p:nvGraphicFramePr>
          <p:cNvPr id="5" name="Tabella 4"/>
          <p:cNvGraphicFramePr>
            <a:graphicFrameLocks noGrp="1"/>
          </p:cNvGraphicFramePr>
          <p:nvPr>
            <p:extLst>
              <p:ext uri="{D42A27DB-BD31-4B8C-83A1-F6EECF244321}">
                <p14:modId xmlns:p14="http://schemas.microsoft.com/office/powerpoint/2010/main" val="1034015797"/>
              </p:ext>
            </p:extLst>
          </p:nvPr>
        </p:nvGraphicFramePr>
        <p:xfrm>
          <a:off x="-1" y="1178557"/>
          <a:ext cx="9141840" cy="5314401"/>
        </p:xfrm>
        <a:graphic>
          <a:graphicData uri="http://schemas.openxmlformats.org/drawingml/2006/table">
            <a:tbl>
              <a:tblPr firstRow="1" bandRow="1">
                <a:tableStyleId>{5C22544A-7EE6-4342-B048-85BDC9FD1C3A}</a:tableStyleId>
              </a:tblPr>
              <a:tblGrid>
                <a:gridCol w="2889667">
                  <a:extLst>
                    <a:ext uri="{9D8B030D-6E8A-4147-A177-3AD203B41FA5}">
                      <a16:colId xmlns:a16="http://schemas.microsoft.com/office/drawing/2014/main" val="20000"/>
                    </a:ext>
                  </a:extLst>
                </a:gridCol>
                <a:gridCol w="1006773">
                  <a:extLst>
                    <a:ext uri="{9D8B030D-6E8A-4147-A177-3AD203B41FA5}">
                      <a16:colId xmlns:a16="http://schemas.microsoft.com/office/drawing/2014/main" val="20001"/>
                    </a:ext>
                  </a:extLst>
                </a:gridCol>
                <a:gridCol w="968346">
                  <a:extLst>
                    <a:ext uri="{9D8B030D-6E8A-4147-A177-3AD203B41FA5}">
                      <a16:colId xmlns:a16="http://schemas.microsoft.com/office/drawing/2014/main" val="20002"/>
                    </a:ext>
                  </a:extLst>
                </a:gridCol>
                <a:gridCol w="1141265">
                  <a:extLst>
                    <a:ext uri="{9D8B030D-6E8A-4147-A177-3AD203B41FA5}">
                      <a16:colId xmlns:a16="http://schemas.microsoft.com/office/drawing/2014/main" val="20003"/>
                    </a:ext>
                  </a:extLst>
                </a:gridCol>
                <a:gridCol w="1141265">
                  <a:extLst>
                    <a:ext uri="{9D8B030D-6E8A-4147-A177-3AD203B41FA5}">
                      <a16:colId xmlns:a16="http://schemas.microsoft.com/office/drawing/2014/main" val="20004"/>
                    </a:ext>
                  </a:extLst>
                </a:gridCol>
                <a:gridCol w="1006773">
                  <a:extLst>
                    <a:ext uri="{9D8B030D-6E8A-4147-A177-3AD203B41FA5}">
                      <a16:colId xmlns:a16="http://schemas.microsoft.com/office/drawing/2014/main" val="20005"/>
                    </a:ext>
                  </a:extLst>
                </a:gridCol>
                <a:gridCol w="987751">
                  <a:extLst>
                    <a:ext uri="{9D8B030D-6E8A-4147-A177-3AD203B41FA5}">
                      <a16:colId xmlns:a16="http://schemas.microsoft.com/office/drawing/2014/main" val="20006"/>
                    </a:ext>
                  </a:extLst>
                </a:gridCol>
              </a:tblGrid>
              <a:tr h="454197">
                <a:tc>
                  <a:txBody>
                    <a:bodyPr/>
                    <a:lstStyle/>
                    <a:p>
                      <a:r>
                        <a:rPr lang="it-IT" dirty="0"/>
                        <a:t>Configurazione</a:t>
                      </a:r>
                    </a:p>
                  </a:txBody>
                  <a:tcPr/>
                </a:tc>
                <a:tc>
                  <a:txBody>
                    <a:bodyPr/>
                    <a:lstStyle/>
                    <a:p>
                      <a:r>
                        <a:rPr lang="it-IT" dirty="0"/>
                        <a:t>AMI</a:t>
                      </a:r>
                    </a:p>
                  </a:txBody>
                  <a:tcPr/>
                </a:tc>
                <a:tc>
                  <a:txBody>
                    <a:bodyPr/>
                    <a:lstStyle/>
                    <a:p>
                      <a:r>
                        <a:rPr lang="it-IT" dirty="0"/>
                        <a:t>ARI</a:t>
                      </a:r>
                    </a:p>
                  </a:txBody>
                  <a:tcPr/>
                </a:tc>
                <a:tc>
                  <a:txBody>
                    <a:bodyPr/>
                    <a:lstStyle/>
                    <a:p>
                      <a:r>
                        <a:rPr lang="it-IT" dirty="0" err="1"/>
                        <a:t>Com</a:t>
                      </a:r>
                      <a:endParaRPr lang="it-IT" dirty="0"/>
                    </a:p>
                  </a:txBody>
                  <a:tcPr/>
                </a:tc>
                <a:tc>
                  <a:txBody>
                    <a:bodyPr/>
                    <a:lstStyle/>
                    <a:p>
                      <a:r>
                        <a:rPr lang="it-IT" dirty="0" err="1"/>
                        <a:t>Hom</a:t>
                      </a:r>
                      <a:endParaRPr lang="it-IT" dirty="0"/>
                    </a:p>
                  </a:txBody>
                  <a:tcPr/>
                </a:tc>
                <a:tc>
                  <a:txBody>
                    <a:bodyPr/>
                    <a:lstStyle/>
                    <a:p>
                      <a:r>
                        <a:rPr lang="it-IT" dirty="0" err="1"/>
                        <a:t>Silh</a:t>
                      </a:r>
                      <a:endParaRPr lang="it-IT" dirty="0"/>
                    </a:p>
                  </a:txBody>
                  <a:tcPr/>
                </a:tc>
                <a:tc>
                  <a:txBody>
                    <a:bodyPr/>
                    <a:lstStyle/>
                    <a:p>
                      <a:r>
                        <a:rPr lang="it-IT" dirty="0"/>
                        <a:t>V-M</a:t>
                      </a:r>
                    </a:p>
                  </a:txBody>
                  <a:tcPr/>
                </a:tc>
                <a:extLst>
                  <a:ext uri="{0D108BD9-81ED-4DB2-BD59-A6C34878D82A}">
                    <a16:rowId xmlns:a16="http://schemas.microsoft.com/office/drawing/2014/main" val="10000"/>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Combinato vs Struttura </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0.0031  </a:t>
                      </a:r>
                      <a:endParaRPr lang="nb-NO" b="1"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0.4105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a:solidFill>
                            <a:schemeClr val="dk1"/>
                          </a:solidFill>
                          <a:effectLst/>
                          <a:latin typeface="+mn-lt"/>
                          <a:ea typeface="+mn-ea"/>
                          <a:cs typeface="+mn-cs"/>
                        </a:rPr>
                        <a:t>0.0117</a:t>
                      </a:r>
                      <a:r>
                        <a:rPr lang="hr-HR" sz="1800" kern="1200" dirty="0">
                          <a:solidFill>
                            <a:schemeClr val="dk1"/>
                          </a:solidFill>
                          <a:effectLst/>
                          <a:latin typeface="+mn-lt"/>
                          <a:ea typeface="+mn-ea"/>
                          <a:cs typeface="+mn-cs"/>
                        </a:rPr>
                        <a:t>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0.0153</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0.4759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a:solidFill>
                            <a:schemeClr val="dk1"/>
                          </a:solidFill>
                          <a:effectLst/>
                          <a:latin typeface="+mn-lt"/>
                          <a:ea typeface="+mn-ea"/>
                          <a:cs typeface="+mn-cs"/>
                        </a:rPr>
                        <a:t>0.0115</a:t>
                      </a:r>
                      <a:r>
                        <a:rPr lang="hr-HR" sz="1800" kern="1200" dirty="0">
                          <a:solidFill>
                            <a:schemeClr val="dk1"/>
                          </a:solidFill>
                          <a:effectLst/>
                          <a:latin typeface="+mn-lt"/>
                          <a:ea typeface="+mn-ea"/>
                          <a:cs typeface="+mn-cs"/>
                        </a:rPr>
                        <a:t> </a:t>
                      </a:r>
                      <a:endParaRPr lang="hr-HR" dirty="0"/>
                    </a:p>
                    <a:p>
                      <a:pPr algn="ctr"/>
                      <a:r>
                        <a:rPr lang="it-IT" dirty="0"/>
                        <a:t>-</a:t>
                      </a:r>
                    </a:p>
                  </a:txBody>
                  <a:tcPr/>
                </a:tc>
                <a:extLst>
                  <a:ext uri="{0D108BD9-81ED-4DB2-BD59-A6C34878D82A}">
                    <a16:rowId xmlns:a16="http://schemas.microsoft.com/office/drawing/2014/main" val="10001"/>
                  </a:ext>
                </a:extLst>
              </a:tr>
              <a:tr h="810034">
                <a:tc>
                  <a:txBody>
                    <a:bodyPr/>
                    <a:lstStyle/>
                    <a:p>
                      <a:r>
                        <a:rPr lang="it-IT" sz="1800" kern="1200" dirty="0">
                          <a:solidFill>
                            <a:schemeClr val="dk1"/>
                          </a:solidFill>
                          <a:effectLst/>
                          <a:latin typeface="+mn-lt"/>
                          <a:ea typeface="+mn-ea"/>
                          <a:cs typeface="+mn-cs"/>
                        </a:rPr>
                        <a:t>Combinato vs Testo</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0.0004 </a:t>
                      </a:r>
                      <a:endParaRPr lang="is-IS" b="1" dirty="0"/>
                    </a:p>
                    <a:p>
                      <a:pPr marL="0" marR="0" indent="0" algn="ctr" defTabSz="914400" rtl="0" eaLnBrk="1" fontAlgn="auto" latinLnBrk="0" hangingPunct="1">
                        <a:lnSpc>
                          <a:spcPct val="100000"/>
                        </a:lnSpc>
                        <a:spcBef>
                          <a:spcPts val="0"/>
                        </a:spcBef>
                        <a:spcAft>
                          <a:spcPts val="0"/>
                        </a:spcAft>
                        <a:buClrTx/>
                        <a:buSzTx/>
                        <a:buFontTx/>
                        <a:buNone/>
                        <a:tabLst/>
                        <a:defRPr/>
                      </a:pP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0.0050</a:t>
                      </a:r>
                      <a:r>
                        <a:rPr lang="is-IS" sz="1800" kern="1200" dirty="0">
                          <a:solidFill>
                            <a:schemeClr val="dk1"/>
                          </a:solidFill>
                          <a:effectLst/>
                          <a:latin typeface="+mn-lt"/>
                          <a:ea typeface="+mn-ea"/>
                          <a:cs typeface="+mn-cs"/>
                        </a:rPr>
                        <a:t>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extLst>
                  <a:ext uri="{0D108BD9-81ED-4DB2-BD59-A6C34878D82A}">
                    <a16:rowId xmlns:a16="http://schemas.microsoft.com/office/drawing/2014/main" val="10002"/>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Struttura vs Testo</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0.1443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800" b="1" kern="1200" dirty="0">
                          <a:solidFill>
                            <a:schemeClr val="dk1"/>
                          </a:solidFill>
                          <a:effectLst/>
                          <a:latin typeface="+mn-lt"/>
                          <a:ea typeface="+mn-ea"/>
                          <a:cs typeface="+mn-cs"/>
                        </a:rPr>
                        <a:t>0.0389</a:t>
                      </a:r>
                      <a:r>
                        <a:rPr lang="it-IT" sz="1800" kern="1200" dirty="0">
                          <a:solidFill>
                            <a:schemeClr val="dk1"/>
                          </a:solidFill>
                          <a:effectLst/>
                          <a:latin typeface="+mn-lt"/>
                          <a:ea typeface="+mn-ea"/>
                          <a:cs typeface="+mn-cs"/>
                        </a:rPr>
                        <a:t> </a:t>
                      </a:r>
                      <a:endParaRPr lang="it-IT"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0.0065</a:t>
                      </a:r>
                      <a:r>
                        <a:rPr lang="is-IS" sz="1800" kern="1200" dirty="0">
                          <a:solidFill>
                            <a:schemeClr val="dk1"/>
                          </a:solidFill>
                          <a:effectLst/>
                          <a:latin typeface="+mn-lt"/>
                          <a:ea typeface="+mn-ea"/>
                          <a:cs typeface="+mn-cs"/>
                        </a:rPr>
                        <a:t>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0.0019</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0.0067</a:t>
                      </a:r>
                      <a:r>
                        <a:rPr lang="is-IS" sz="1800" kern="1200" dirty="0">
                          <a:solidFill>
                            <a:schemeClr val="dk1"/>
                          </a:solidFill>
                          <a:effectLst/>
                          <a:latin typeface="+mn-lt"/>
                          <a:ea typeface="+mn-ea"/>
                          <a:cs typeface="+mn-cs"/>
                        </a:rPr>
                        <a:t> </a:t>
                      </a:r>
                      <a:endParaRPr lang="is-IS" dirty="0"/>
                    </a:p>
                    <a:p>
                      <a:pPr algn="ctr"/>
                      <a:r>
                        <a:rPr lang="it-IT" dirty="0"/>
                        <a:t>-</a:t>
                      </a:r>
                    </a:p>
                  </a:txBody>
                  <a:tcPr/>
                </a:tc>
                <a:extLst>
                  <a:ext uri="{0D108BD9-81ED-4DB2-BD59-A6C34878D82A}">
                    <a16:rowId xmlns:a16="http://schemas.microsoft.com/office/drawing/2014/main" val="10003"/>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LC vs NC</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0.0344</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0.0511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0.0034</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0.4154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0.1467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0.0586 </a:t>
                      </a:r>
                      <a:endParaRPr lang="pt-BR" dirty="0"/>
                    </a:p>
                    <a:p>
                      <a:pPr algn="ctr"/>
                      <a:r>
                        <a:rPr lang="it-IT" dirty="0"/>
                        <a:t>+</a:t>
                      </a:r>
                    </a:p>
                  </a:txBody>
                  <a:tcPr/>
                </a:tc>
                <a:extLst>
                  <a:ext uri="{0D108BD9-81ED-4DB2-BD59-A6C34878D82A}">
                    <a16:rowId xmlns:a16="http://schemas.microsoft.com/office/drawing/2014/main" val="10004"/>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err="1">
                          <a:solidFill>
                            <a:schemeClr val="dk1"/>
                          </a:solidFill>
                          <a:effectLst/>
                          <a:latin typeface="+mn-lt"/>
                          <a:ea typeface="+mn-ea"/>
                          <a:cs typeface="+mn-cs"/>
                        </a:rPr>
                        <a:t>KMeans</a:t>
                      </a:r>
                      <a:r>
                        <a:rPr lang="it-IT" sz="1800" kern="1200" dirty="0">
                          <a:solidFill>
                            <a:schemeClr val="dk1"/>
                          </a:solidFill>
                          <a:effectLst/>
                          <a:latin typeface="+mn-lt"/>
                          <a:ea typeface="+mn-ea"/>
                          <a:cs typeface="+mn-cs"/>
                        </a:rPr>
                        <a:t> vs </a:t>
                      </a:r>
                      <a:r>
                        <a:rPr lang="it-IT" sz="1800" kern="1200" dirty="0" err="1">
                          <a:solidFill>
                            <a:schemeClr val="dk1"/>
                          </a:solidFill>
                          <a:effectLst/>
                          <a:latin typeface="+mn-lt"/>
                          <a:ea typeface="+mn-ea"/>
                          <a:cs typeface="+mn-cs"/>
                        </a:rPr>
                        <a:t>HDBScan</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0.2322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extLst>
                  <a:ext uri="{0D108BD9-81ED-4DB2-BD59-A6C34878D82A}">
                    <a16:rowId xmlns:a16="http://schemas.microsoft.com/office/drawing/2014/main" val="10005"/>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TF-IDF vs Doc2Vec</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dk1"/>
                          </a:solidFill>
                          <a:effectLst/>
                          <a:latin typeface="+mn-lt"/>
                          <a:ea typeface="+mn-ea"/>
                          <a:cs typeface="+mn-cs"/>
                        </a:rPr>
                        <a:t>0.2875</a:t>
                      </a:r>
                    </a:p>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dk1"/>
                          </a:solidFill>
                          <a:effectLst/>
                          <a:latin typeface="+mn-lt"/>
                          <a:ea typeface="+mn-ea"/>
                          <a:cs typeface="+mn-cs"/>
                        </a:rPr>
                        <a:t>-</a:t>
                      </a:r>
                      <a:endParaRPr lang="fi-FI"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a:solidFill>
                            <a:schemeClr val="dk1"/>
                          </a:solidFill>
                          <a:effectLst/>
                          <a:latin typeface="+mn-lt"/>
                          <a:ea typeface="+mn-ea"/>
                          <a:cs typeface="+mn-cs"/>
                        </a:rPr>
                        <a:t>0.2643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a:solidFill>
                            <a:schemeClr val="dk1"/>
                          </a:solidFill>
                          <a:effectLst/>
                          <a:latin typeface="+mn-lt"/>
                          <a:ea typeface="+mn-ea"/>
                          <a:cs typeface="+mn-cs"/>
                        </a:rPr>
                        <a:t>0.2641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0.0707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0.0150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0.1811 </a:t>
                      </a:r>
                      <a:endParaRPr lang="nb-NO" dirty="0"/>
                    </a:p>
                    <a:p>
                      <a:pPr algn="ctr"/>
                      <a:r>
                        <a:rPr lang="it-IT" dirty="0"/>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a:t>
            </a:r>
            <a:r>
              <a:rPr lang="en-US" sz="4400" b="0" strike="noStrike" spc="-1" dirty="0" err="1">
                <a:solidFill>
                  <a:srgbClr val="17375E"/>
                </a:solidFill>
                <a:uFill>
                  <a:solidFill>
                    <a:srgbClr val="FFFFFF"/>
                  </a:solidFill>
                </a:uFill>
                <a:latin typeface="Calibri"/>
                <a:ea typeface="DejaVu Sans"/>
              </a:rPr>
              <a:t>problema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nel</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356840"/>
            <a:ext cx="8288640" cy="22693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solidFill>
                  <a:srgbClr val="000000"/>
                </a:solidFill>
                <a:uFill>
                  <a:solidFill>
                    <a:srgbClr val="FFFFFF"/>
                  </a:solidFill>
                </a:uFill>
              </a:rPr>
              <a:t>Il Web è la </a:t>
            </a:r>
            <a:r>
              <a:rPr lang="en-US" sz="2600" spc="-1" dirty="0" err="1">
                <a:solidFill>
                  <a:srgbClr val="000000"/>
                </a:solidFill>
                <a:uFill>
                  <a:solidFill>
                    <a:srgbClr val="FFFFFF"/>
                  </a:solidFill>
                </a:uFill>
              </a:rPr>
              <a:t>più</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grande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eterogenea</a:t>
            </a:r>
            <a:r>
              <a:rPr lang="en-US" sz="2600" spc="-1" dirty="0">
                <a:solidFill>
                  <a:srgbClr val="000000"/>
                </a:solidFill>
                <a:uFill>
                  <a:solidFill>
                    <a:srgbClr val="FFFFFF"/>
                  </a:solidFill>
                </a:uFill>
              </a:rPr>
              <a:t> e </a:t>
            </a:r>
            <a:r>
              <a:rPr lang="en-US" sz="2600" spc="-1" dirty="0" err="1">
                <a:solidFill>
                  <a:srgbClr val="000000"/>
                </a:solidFill>
                <a:uFill>
                  <a:solidFill>
                    <a:srgbClr val="FFFFFF"/>
                  </a:solidFill>
                </a:uFill>
              </a:rPr>
              <a:t>dinamica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sorgente</a:t>
            </a:r>
            <a:r>
              <a:rPr lang="en-US" sz="2600" spc="-1" dirty="0">
                <a:solidFill>
                  <a:srgbClr val="000000"/>
                </a:solidFill>
                <a:uFill>
                  <a:solidFill>
                    <a:srgbClr val="FFFFFF"/>
                  </a:solidFill>
                </a:uFill>
              </a:rPr>
              <a:t> di </a:t>
            </a:r>
            <a:r>
              <a:rPr lang="en-US" sz="2600" spc="-1" dirty="0" err="1">
                <a:solidFill>
                  <a:srgbClr val="000000"/>
                </a:solidFill>
                <a:uFill>
                  <a:solidFill>
                    <a:srgbClr val="FFFFFF"/>
                  </a:solidFill>
                </a:uFill>
              </a:rPr>
              <a:t>informazione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liberamente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fruibile</a:t>
            </a:r>
            <a:r>
              <a:rPr lang="en-US" sz="2600" spc="-1" dirty="0">
                <a:solidFill>
                  <a:srgbClr val="000000"/>
                </a:solidFill>
                <a:uFill>
                  <a:solidFill>
                    <a:srgbClr val="FFFFFF"/>
                  </a:solidFill>
                </a:uFill>
              </a:rPr>
              <a:t> da </a:t>
            </a:r>
            <a:r>
              <a:rPr lang="en-US" sz="2600" spc="-1" dirty="0" err="1">
                <a:solidFill>
                  <a:srgbClr val="000000"/>
                </a:solidFill>
                <a:uFill>
                  <a:solidFill>
                    <a:srgbClr val="FFFFFF"/>
                  </a:solidFill>
                </a:uFill>
              </a:rPr>
              <a:t>chiunque</a:t>
            </a:r>
            <a:r>
              <a:rPr lang="en-US" sz="2600" spc="-1" dirty="0">
                <a:solidFill>
                  <a:srgbClr val="000000"/>
                </a:solidFill>
                <a:uFill>
                  <a:solidFill>
                    <a:srgbClr val="FFFFFF"/>
                  </a:solidFill>
                </a:uFill>
              </a:rPr>
              <a:t>.</a:t>
            </a:r>
          </a:p>
          <a:p>
            <a:pPr>
              <a:lnSpc>
                <a:spcPct val="100000"/>
              </a:lnSpc>
            </a:pPr>
            <a:endParaRPr lang="en-US" sz="2600" spc="-1" dirty="0">
              <a:solidFill>
                <a:srgbClr val="000000"/>
              </a:solidFill>
              <a:uFill>
                <a:solidFill>
                  <a:srgbClr val="FFFFFF"/>
                </a:solidFill>
              </a:uFill>
            </a:endParaRPr>
          </a:p>
          <a:p>
            <a:pPr>
              <a:lnSpc>
                <a:spcPct val="100000"/>
              </a:lnSpc>
            </a:pPr>
            <a:r>
              <a:rPr lang="en-US" sz="2600" spc="-1" dirty="0" err="1">
                <a:solidFill>
                  <a:srgbClr val="FF3333"/>
                </a:solidFill>
                <a:uFill>
                  <a:solidFill>
                    <a:srgbClr val="FFFFFF"/>
                  </a:solidFill>
                </a:uFill>
              </a:rPr>
              <a:t>Problema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organizzare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ed</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accedere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alle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informazioni</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archiviate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nel</a:t>
            </a:r>
            <a:r>
              <a:rPr lang="en-US" sz="2600" spc="-1" dirty="0">
                <a:solidFill>
                  <a:srgbClr val="000000"/>
                </a:solidFill>
                <a:uFill>
                  <a:solidFill>
                    <a:srgbClr val="FFFFFF"/>
                  </a:solidFill>
                </a:uFill>
              </a:rPr>
              <a:t> Web.</a:t>
            </a:r>
          </a:p>
        </p:txBody>
      </p:sp>
      <p:pic>
        <p:nvPicPr>
          <p:cNvPr id="13" name="Immagine 12" descr="website4.png"/>
          <p:cNvPicPr>
            <a:picLocks noChangeAspect="1"/>
          </p:cNvPicPr>
          <p:nvPr/>
        </p:nvPicPr>
        <p:blipFill>
          <a:blip r:embed="rId3"/>
          <a:stretch>
            <a:fillRect/>
          </a:stretch>
        </p:blipFill>
        <p:spPr>
          <a:xfrm>
            <a:off x="472360" y="4321948"/>
            <a:ext cx="527819" cy="516211"/>
          </a:xfrm>
          <a:prstGeom prst="rect">
            <a:avLst/>
          </a:prstGeom>
        </p:spPr>
      </p:pic>
      <p:pic>
        <p:nvPicPr>
          <p:cNvPr id="14" name="Immagine 13" descr="website.png"/>
          <p:cNvPicPr>
            <a:picLocks noChangeAspect="1"/>
          </p:cNvPicPr>
          <p:nvPr/>
        </p:nvPicPr>
        <p:blipFill>
          <a:blip r:embed="rId4"/>
          <a:stretch>
            <a:fillRect/>
          </a:stretch>
        </p:blipFill>
        <p:spPr>
          <a:xfrm>
            <a:off x="645726" y="5599160"/>
            <a:ext cx="501721" cy="491903"/>
          </a:xfrm>
          <a:prstGeom prst="rect">
            <a:avLst/>
          </a:prstGeom>
        </p:spPr>
      </p:pic>
      <p:pic>
        <p:nvPicPr>
          <p:cNvPr id="103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909" y="42144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9373" y="5821936"/>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4299" y="403077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2460" y="442178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571" y="4333797"/>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732" y="571764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descr="website2.png"/>
          <p:cNvPicPr>
            <a:picLocks noChangeAspect="1"/>
          </p:cNvPicPr>
          <p:nvPr/>
        </p:nvPicPr>
        <p:blipFill>
          <a:blip r:embed="rId9"/>
          <a:stretch>
            <a:fillRect/>
          </a:stretch>
        </p:blipFill>
        <p:spPr>
          <a:xfrm>
            <a:off x="3315940" y="5547272"/>
            <a:ext cx="538254" cy="538254"/>
          </a:xfrm>
          <a:prstGeom prst="rect">
            <a:avLst/>
          </a:prstGeom>
        </p:spPr>
      </p:pic>
      <p:pic>
        <p:nvPicPr>
          <p:cNvPr id="25" name="Immagine 24" descr="website4.png"/>
          <p:cNvPicPr>
            <a:picLocks noChangeAspect="1"/>
          </p:cNvPicPr>
          <p:nvPr/>
        </p:nvPicPr>
        <p:blipFill>
          <a:blip r:embed="rId3"/>
          <a:stretch>
            <a:fillRect/>
          </a:stretch>
        </p:blipFill>
        <p:spPr>
          <a:xfrm>
            <a:off x="7028256" y="3738057"/>
            <a:ext cx="527819" cy="516211"/>
          </a:xfrm>
          <a:prstGeom prst="rect">
            <a:avLst/>
          </a:prstGeom>
        </p:spPr>
      </p:pic>
      <p:pic>
        <p:nvPicPr>
          <p:cNvPr id="26" name="Immagine 25" descr="website.png"/>
          <p:cNvPicPr>
            <a:picLocks noChangeAspect="1"/>
          </p:cNvPicPr>
          <p:nvPr/>
        </p:nvPicPr>
        <p:blipFill>
          <a:blip r:embed="rId4"/>
          <a:stretch>
            <a:fillRect/>
          </a:stretch>
        </p:blipFill>
        <p:spPr>
          <a:xfrm>
            <a:off x="4960384" y="4791779"/>
            <a:ext cx="501721" cy="491903"/>
          </a:xfrm>
          <a:prstGeom prst="rect">
            <a:avLst/>
          </a:prstGeom>
        </p:spPr>
      </p:pic>
      <p:pic>
        <p:nvPicPr>
          <p:cNvPr id="27" name="Immagine 26" descr="website2.png"/>
          <p:cNvPicPr>
            <a:picLocks noChangeAspect="1"/>
          </p:cNvPicPr>
          <p:nvPr/>
        </p:nvPicPr>
        <p:blipFill>
          <a:blip r:embed="rId9"/>
          <a:stretch>
            <a:fillRect/>
          </a:stretch>
        </p:blipFill>
        <p:spPr>
          <a:xfrm>
            <a:off x="8339763" y="5014555"/>
            <a:ext cx="538254" cy="538254"/>
          </a:xfrm>
          <a:prstGeom prst="rect">
            <a:avLst/>
          </a:prstGeom>
        </p:spPr>
      </p:pic>
      <p:pic>
        <p:nvPicPr>
          <p:cNvPr id="28"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223" y="391903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130" y="5807434"/>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101" y="376165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1" name="Immagine 30" descr="website4.png"/>
          <p:cNvPicPr>
            <a:picLocks noChangeAspect="1"/>
          </p:cNvPicPr>
          <p:nvPr/>
        </p:nvPicPr>
        <p:blipFill>
          <a:blip r:embed="rId3"/>
          <a:stretch>
            <a:fillRect/>
          </a:stretch>
        </p:blipFill>
        <p:spPr>
          <a:xfrm>
            <a:off x="2792069" y="4871910"/>
            <a:ext cx="527819" cy="516211"/>
          </a:xfrm>
          <a:prstGeom prst="rect">
            <a:avLst/>
          </a:prstGeom>
        </p:spPr>
      </p:pic>
      <p:pic>
        <p:nvPicPr>
          <p:cNvPr id="32" name="Immagine 31" descr="website.png"/>
          <p:cNvPicPr>
            <a:picLocks noChangeAspect="1"/>
          </p:cNvPicPr>
          <p:nvPr/>
        </p:nvPicPr>
        <p:blipFill>
          <a:blip r:embed="rId4"/>
          <a:stretch>
            <a:fillRect/>
          </a:stretch>
        </p:blipFill>
        <p:spPr>
          <a:xfrm>
            <a:off x="6947998" y="4861265"/>
            <a:ext cx="501721" cy="491903"/>
          </a:xfrm>
          <a:prstGeom prst="rect">
            <a:avLst/>
          </a:prstGeom>
        </p:spPr>
      </p:pic>
      <p:pic>
        <p:nvPicPr>
          <p:cNvPr id="34"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273" y="501455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0301" y="546248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6" name="Immagine 35" descr="website3.png"/>
          <p:cNvPicPr>
            <a:picLocks noChangeAspect="1"/>
          </p:cNvPicPr>
          <p:nvPr/>
        </p:nvPicPr>
        <p:blipFill>
          <a:blip r:embed="rId10"/>
          <a:stretch>
            <a:fillRect/>
          </a:stretch>
        </p:blipFill>
        <p:spPr>
          <a:xfrm>
            <a:off x="8020214" y="5789867"/>
            <a:ext cx="588676" cy="582511"/>
          </a:xfrm>
          <a:prstGeom prst="rect">
            <a:avLst/>
          </a:prstGeom>
        </p:spPr>
      </p:pic>
      <p:cxnSp>
        <p:nvCxnSpPr>
          <p:cNvPr id="16" name="Connettore 2 15"/>
          <p:cNvCxnSpPr/>
          <p:nvPr/>
        </p:nvCxnSpPr>
        <p:spPr>
          <a:xfrm flipH="1" flipV="1">
            <a:off x="718022" y="4936186"/>
            <a:ext cx="77625" cy="5262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p:cNvCxnSpPr/>
          <p:nvPr/>
        </p:nvCxnSpPr>
        <p:spPr>
          <a:xfrm>
            <a:off x="1084366" y="4763099"/>
            <a:ext cx="485720" cy="274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p:cNvCxnSpPr/>
          <p:nvPr/>
        </p:nvCxnSpPr>
        <p:spPr>
          <a:xfrm flipV="1">
            <a:off x="1164127" y="4453125"/>
            <a:ext cx="572398" cy="8055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ttore 2 57"/>
          <p:cNvCxnSpPr/>
          <p:nvPr/>
        </p:nvCxnSpPr>
        <p:spPr>
          <a:xfrm>
            <a:off x="1238307" y="5904184"/>
            <a:ext cx="580317" cy="1723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p:cNvCxnSpPr/>
          <p:nvPr/>
        </p:nvCxnSpPr>
        <p:spPr>
          <a:xfrm flipH="1">
            <a:off x="1164128" y="5397178"/>
            <a:ext cx="364337" cy="19400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p:nvPr/>
        </p:nvCxnSpPr>
        <p:spPr>
          <a:xfrm>
            <a:off x="995447" y="4974834"/>
            <a:ext cx="823177" cy="8702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p:nvPr/>
        </p:nvCxnSpPr>
        <p:spPr>
          <a:xfrm>
            <a:off x="2232607" y="5489777"/>
            <a:ext cx="1043547" cy="3176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p:nvPr/>
        </p:nvCxnSpPr>
        <p:spPr>
          <a:xfrm flipV="1">
            <a:off x="2473715" y="5409972"/>
            <a:ext cx="318354" cy="35289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p:cNvCxnSpPr/>
          <p:nvPr/>
        </p:nvCxnSpPr>
        <p:spPr>
          <a:xfrm flipH="1" flipV="1">
            <a:off x="2606987" y="6163568"/>
            <a:ext cx="1696073" cy="329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p:cNvCxnSpPr/>
          <p:nvPr/>
        </p:nvCxnSpPr>
        <p:spPr>
          <a:xfrm flipV="1">
            <a:off x="2203896" y="4557447"/>
            <a:ext cx="690291" cy="4571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p:cNvCxnSpPr/>
          <p:nvPr/>
        </p:nvCxnSpPr>
        <p:spPr>
          <a:xfrm flipH="1" flipV="1">
            <a:off x="2414005" y="4602924"/>
            <a:ext cx="375937" cy="25834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p:nvPr/>
        </p:nvCxnSpPr>
        <p:spPr>
          <a:xfrm flipH="1">
            <a:off x="2255123" y="5130015"/>
            <a:ext cx="453545" cy="4439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p:nvPr/>
        </p:nvCxnSpPr>
        <p:spPr>
          <a:xfrm>
            <a:off x="3421937" y="5178253"/>
            <a:ext cx="1017667" cy="62918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p:nvPr/>
        </p:nvCxnSpPr>
        <p:spPr>
          <a:xfrm flipV="1">
            <a:off x="3854194" y="5014556"/>
            <a:ext cx="289403" cy="53271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p:nvPr/>
        </p:nvCxnSpPr>
        <p:spPr>
          <a:xfrm flipH="1">
            <a:off x="3622790" y="4925477"/>
            <a:ext cx="307980" cy="51955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p:nvPr/>
        </p:nvCxnSpPr>
        <p:spPr>
          <a:xfrm flipH="1">
            <a:off x="3522183" y="4057449"/>
            <a:ext cx="1424394" cy="11051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p:cNvCxnSpPr/>
          <p:nvPr/>
        </p:nvCxnSpPr>
        <p:spPr>
          <a:xfrm flipH="1">
            <a:off x="5079454" y="6163569"/>
            <a:ext cx="1731330" cy="3291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p:nvPr/>
        </p:nvCxnSpPr>
        <p:spPr>
          <a:xfrm flipV="1">
            <a:off x="5043101" y="5789867"/>
            <a:ext cx="588460" cy="1969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p:nvPr/>
        </p:nvCxnSpPr>
        <p:spPr>
          <a:xfrm>
            <a:off x="6354107" y="5731612"/>
            <a:ext cx="456676" cy="1134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p:nvPr/>
        </p:nvCxnSpPr>
        <p:spPr>
          <a:xfrm>
            <a:off x="7556075" y="6011545"/>
            <a:ext cx="365329" cy="8527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p:nvPr/>
        </p:nvCxnSpPr>
        <p:spPr>
          <a:xfrm flipH="1" flipV="1">
            <a:off x="7556075" y="5888321"/>
            <a:ext cx="365329" cy="451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p:nvPr/>
        </p:nvCxnSpPr>
        <p:spPr>
          <a:xfrm flipH="1" flipV="1">
            <a:off x="5620148" y="5088904"/>
            <a:ext cx="1316437" cy="5612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p:nvPr/>
        </p:nvCxnSpPr>
        <p:spPr>
          <a:xfrm flipH="1" flipV="1">
            <a:off x="5392713" y="5353168"/>
            <a:ext cx="258327" cy="17248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p:cNvCxnSpPr/>
          <p:nvPr/>
        </p:nvCxnSpPr>
        <p:spPr>
          <a:xfrm flipH="1">
            <a:off x="3938770" y="5212278"/>
            <a:ext cx="967013" cy="5193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ttore 2 139"/>
          <p:cNvCxnSpPr/>
          <p:nvPr/>
        </p:nvCxnSpPr>
        <p:spPr>
          <a:xfrm>
            <a:off x="4402945" y="5014894"/>
            <a:ext cx="308606" cy="702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p:nvPr/>
        </p:nvCxnSpPr>
        <p:spPr>
          <a:xfrm>
            <a:off x="3522183" y="4429838"/>
            <a:ext cx="444931" cy="1151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p:nvPr/>
        </p:nvCxnSpPr>
        <p:spPr>
          <a:xfrm>
            <a:off x="5651040" y="4000018"/>
            <a:ext cx="1278692" cy="425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ttore 2 146"/>
          <p:cNvCxnSpPr/>
          <p:nvPr/>
        </p:nvCxnSpPr>
        <p:spPr>
          <a:xfrm>
            <a:off x="7430459" y="4309270"/>
            <a:ext cx="884093" cy="72846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ttore 2 148"/>
          <p:cNvCxnSpPr/>
          <p:nvPr/>
        </p:nvCxnSpPr>
        <p:spPr>
          <a:xfrm flipH="1">
            <a:off x="7203847" y="4295847"/>
            <a:ext cx="51478" cy="48540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ttore 2 150"/>
          <p:cNvCxnSpPr/>
          <p:nvPr/>
        </p:nvCxnSpPr>
        <p:spPr>
          <a:xfrm>
            <a:off x="6386577" y="4754968"/>
            <a:ext cx="522932" cy="22787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ttore 2 152"/>
          <p:cNvCxnSpPr/>
          <p:nvPr/>
        </p:nvCxnSpPr>
        <p:spPr>
          <a:xfrm>
            <a:off x="5564051" y="4258889"/>
            <a:ext cx="228767" cy="1460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ttore 2 154"/>
          <p:cNvCxnSpPr/>
          <p:nvPr/>
        </p:nvCxnSpPr>
        <p:spPr>
          <a:xfrm flipH="1" flipV="1">
            <a:off x="5636023" y="4191269"/>
            <a:ext cx="195284" cy="1125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ttore 2 157"/>
          <p:cNvCxnSpPr/>
          <p:nvPr/>
        </p:nvCxnSpPr>
        <p:spPr>
          <a:xfrm flipV="1">
            <a:off x="5604110" y="4806347"/>
            <a:ext cx="188708" cy="9381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ttore 2 160"/>
          <p:cNvCxnSpPr/>
          <p:nvPr/>
        </p:nvCxnSpPr>
        <p:spPr>
          <a:xfrm flipH="1">
            <a:off x="7556075" y="5388122"/>
            <a:ext cx="650393" cy="2984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ttore 2 163"/>
          <p:cNvCxnSpPr/>
          <p:nvPr/>
        </p:nvCxnSpPr>
        <p:spPr>
          <a:xfrm>
            <a:off x="7556075" y="5137016"/>
            <a:ext cx="650392" cy="933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ttore 2 166"/>
          <p:cNvCxnSpPr/>
          <p:nvPr/>
        </p:nvCxnSpPr>
        <p:spPr>
          <a:xfrm flipH="1">
            <a:off x="7198858" y="5465026"/>
            <a:ext cx="1" cy="15472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ttore 2 183"/>
          <p:cNvCxnSpPr/>
          <p:nvPr/>
        </p:nvCxnSpPr>
        <p:spPr>
          <a:xfrm>
            <a:off x="4632684" y="4763352"/>
            <a:ext cx="298843" cy="13046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nettore 2 192"/>
          <p:cNvCxnSpPr/>
          <p:nvPr/>
        </p:nvCxnSpPr>
        <p:spPr>
          <a:xfrm flipH="1">
            <a:off x="4626350" y="4214425"/>
            <a:ext cx="397296" cy="23870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ttore 2 195"/>
          <p:cNvCxnSpPr/>
          <p:nvPr/>
        </p:nvCxnSpPr>
        <p:spPr>
          <a:xfrm flipH="1">
            <a:off x="6527682" y="4337358"/>
            <a:ext cx="1245796" cy="1782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2 198"/>
          <p:cNvCxnSpPr/>
          <p:nvPr/>
        </p:nvCxnSpPr>
        <p:spPr>
          <a:xfrm>
            <a:off x="8339762" y="4538550"/>
            <a:ext cx="139220" cy="35527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ttore 2 201"/>
          <p:cNvCxnSpPr/>
          <p:nvPr/>
        </p:nvCxnSpPr>
        <p:spPr>
          <a:xfrm flipH="1">
            <a:off x="8409372" y="5619755"/>
            <a:ext cx="69610" cy="14967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nettore 2 209"/>
          <p:cNvCxnSpPr/>
          <p:nvPr/>
        </p:nvCxnSpPr>
        <p:spPr>
          <a:xfrm flipH="1">
            <a:off x="6258555" y="4299905"/>
            <a:ext cx="741945" cy="119249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nettore 2 216"/>
          <p:cNvCxnSpPr/>
          <p:nvPr/>
        </p:nvCxnSpPr>
        <p:spPr>
          <a:xfrm flipV="1">
            <a:off x="5976533" y="4956852"/>
            <a:ext cx="105054" cy="43707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nettore 2 218"/>
          <p:cNvCxnSpPr/>
          <p:nvPr/>
        </p:nvCxnSpPr>
        <p:spPr>
          <a:xfrm flipV="1">
            <a:off x="6357257" y="4167107"/>
            <a:ext cx="589329" cy="21348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ttore 2 220"/>
          <p:cNvCxnSpPr/>
          <p:nvPr/>
        </p:nvCxnSpPr>
        <p:spPr>
          <a:xfrm flipV="1">
            <a:off x="4691257" y="4316198"/>
            <a:ext cx="396630" cy="26268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ttore 2 223"/>
          <p:cNvCxnSpPr/>
          <p:nvPr/>
        </p:nvCxnSpPr>
        <p:spPr>
          <a:xfrm>
            <a:off x="2431587" y="4432250"/>
            <a:ext cx="431055" cy="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nettore 2 225"/>
          <p:cNvCxnSpPr/>
          <p:nvPr/>
        </p:nvCxnSpPr>
        <p:spPr>
          <a:xfrm flipH="1">
            <a:off x="2345477" y="4299863"/>
            <a:ext cx="482020" cy="79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ttore 2 228"/>
          <p:cNvCxnSpPr/>
          <p:nvPr/>
        </p:nvCxnSpPr>
        <p:spPr>
          <a:xfrm>
            <a:off x="5292824" y="4378849"/>
            <a:ext cx="1094" cy="31206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ttore 2 233"/>
          <p:cNvCxnSpPr/>
          <p:nvPr/>
        </p:nvCxnSpPr>
        <p:spPr>
          <a:xfrm flipV="1">
            <a:off x="4902271" y="5353168"/>
            <a:ext cx="212535" cy="4542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6840"/>
            <a:ext cx="9144000" cy="3968750"/>
          </a:xfrm>
          <a:prstGeom prst="rect">
            <a:avLst/>
          </a:prstGeom>
        </p:spPr>
      </p:pic>
    </p:spTree>
    <p:extLst>
      <p:ext uri="{BB962C8B-B14F-4D97-AF65-F5344CB8AC3E}">
        <p14:creationId xmlns:p14="http://schemas.microsoft.com/office/powerpoint/2010/main" val="13061690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err="1">
                <a:solidFill>
                  <a:srgbClr val="FF3333"/>
                </a:solidFill>
                <a:uFill>
                  <a:solidFill>
                    <a:srgbClr val="FFFFFF"/>
                  </a:solidFill>
                </a:uFill>
              </a:rPr>
              <a:t>Conclusioni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uFill>
                  <a:solidFill>
                    <a:srgbClr val="FFFFFF"/>
                  </a:solidFill>
                </a:uFill>
              </a:rPr>
              <a:t>testo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e la </a:t>
            </a:r>
            <a:r>
              <a:rPr lang="en-US" sz="2400" spc="-1" dirty="0" err="1">
                <a:uFill>
                  <a:solidFill>
                    <a:srgbClr val="FFFFFF"/>
                  </a:solidFill>
                </a:uFill>
              </a:rPr>
              <a:t>struttura</a:t>
            </a:r>
            <a:r>
              <a:rPr lang="en-US" sz="2400" spc="-1" dirty="0">
                <a:uFill>
                  <a:solidFill>
                    <a:srgbClr val="FFFFFF"/>
                  </a:solidFill>
                </a:uFill>
              </a:rPr>
              <a:t> del </a:t>
            </a:r>
            <a:r>
              <a:rPr lang="en-US" sz="2400" spc="-1" dirty="0" err="1">
                <a:uFill>
                  <a:solidFill>
                    <a:srgbClr val="FFFFFF"/>
                  </a:solidFill>
                </a:uFill>
              </a:rPr>
              <a:t>sito</a:t>
            </a:r>
            <a:r>
              <a:rPr lang="en-US" sz="2400" spc="-1" dirty="0">
                <a:uFill>
                  <a:solidFill>
                    <a:srgbClr val="FFFFFF"/>
                  </a:solidFill>
                </a:uFill>
              </a:rPr>
              <a:t> Web </a:t>
            </a:r>
            <a:r>
              <a:rPr lang="en-US" sz="2400" spc="-1" dirty="0" err="1">
                <a:uFill>
                  <a:solidFill>
                    <a:srgbClr val="FFFFFF"/>
                  </a:solidFill>
                </a:uFill>
              </a:rPr>
              <a:t>forniscono</a:t>
            </a:r>
            <a:r>
              <a:rPr lang="en-US" sz="2400" spc="-1" dirty="0">
                <a:uFill>
                  <a:solidFill>
                    <a:srgbClr val="FFFFFF"/>
                  </a:solidFill>
                </a:uFill>
              </a:rPr>
              <a:t> </a:t>
            </a:r>
            <a:r>
              <a:rPr lang="en-US" sz="2400" spc="-1" dirty="0" err="1">
                <a:uFill>
                  <a:solidFill>
                    <a:srgbClr val="FFFFFF"/>
                  </a:solidFill>
                </a:uFill>
              </a:rPr>
              <a:t>informazioni</a:t>
            </a:r>
            <a:r>
              <a:rPr lang="en-US" sz="2400" spc="-1" dirty="0">
                <a:uFill>
                  <a:solidFill>
                    <a:srgbClr val="FFFFFF"/>
                  </a:solidFill>
                </a:uFill>
              </a:rPr>
              <a:t> diverse e </a:t>
            </a:r>
            <a:r>
              <a:rPr lang="en-US" sz="2400" spc="-1" dirty="0" err="1">
                <a:uFill>
                  <a:solidFill>
                    <a:srgbClr val="FFFFFF"/>
                  </a:solidFill>
                </a:uFill>
              </a:rPr>
              <a:t>complementari</a:t>
            </a:r>
            <a:r>
              <a:rPr lang="en-US" sz="2400" spc="-1" dirty="0">
                <a:uFill>
                  <a:solidFill>
                    <a:srgbClr val="FFFFFF"/>
                  </a:solidFill>
                </a:uFill>
              </a:rPr>
              <a:t>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possono</a:t>
            </a:r>
            <a:r>
              <a:rPr lang="en-US" sz="2400" spc="-1" dirty="0">
                <a:uFill>
                  <a:solidFill>
                    <a:srgbClr val="FFFFFF"/>
                  </a:solidFill>
                </a:uFill>
              </a:rPr>
              <a:t> </a:t>
            </a:r>
            <a:r>
              <a:rPr lang="en-US" sz="2400" spc="-1" dirty="0" err="1">
                <a:uFill>
                  <a:solidFill>
                    <a:srgbClr val="FFFFFF"/>
                  </a:solidFill>
                </a:uFill>
              </a:rPr>
              <a:t>migliorare</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liste</a:t>
            </a:r>
            <a:r>
              <a:rPr lang="en-US" sz="2400" spc="-1" dirty="0">
                <a:uFill>
                  <a:solidFill>
                    <a:srgbClr val="FFFFFF"/>
                  </a:solidFill>
                </a:uFill>
              </a:rPr>
              <a:t> Web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di Skip-Gram </a:t>
            </a:r>
            <a:r>
              <a:rPr lang="en-US" sz="2400" spc="-1" dirty="0" err="1">
                <a:uFill>
                  <a:solidFill>
                    <a:srgbClr val="FFFFFF"/>
                  </a:solidFill>
                </a:uFill>
              </a:rPr>
              <a:t>modificato</a:t>
            </a:r>
            <a:r>
              <a:rPr lang="en-US" sz="2400" spc="-1" dirty="0">
                <a:uFill>
                  <a:solidFill>
                    <a:srgbClr val="FFFFFF"/>
                  </a:solidFill>
                </a:uFill>
              </a:rPr>
              <a:t>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err="1">
                <a:solidFill>
                  <a:srgbClr val="FF3333"/>
                </a:solidFill>
                <a:uFill>
                  <a:solidFill>
                    <a:srgbClr val="FFFFFF"/>
                  </a:solidFill>
                </a:uFill>
              </a:rPr>
              <a:t>Sviluppi</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futuri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Estendere</a:t>
            </a:r>
            <a:r>
              <a:rPr lang="en-US" sz="2400" spc="-1" dirty="0">
                <a:uFill>
                  <a:solidFill>
                    <a:srgbClr val="FFFFFF"/>
                  </a:solidFill>
                </a:uFill>
              </a:rPr>
              <a:t> 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su</a:t>
            </a:r>
            <a:r>
              <a:rPr lang="en-US" sz="2400" spc="-1" dirty="0">
                <a:uFill>
                  <a:solidFill>
                    <a:srgbClr val="FFFFFF"/>
                  </a:solidFill>
                </a:uFill>
              </a:rPr>
              <a:t>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siti</a:t>
            </a:r>
            <a:r>
              <a:rPr lang="en-US" sz="2400" spc="-1" dirty="0">
                <a:uFill>
                  <a:solidFill>
                    <a:srgbClr val="FFFFFF"/>
                  </a:solidFill>
                </a:uFill>
              </a:rPr>
              <a:t> Web e </a:t>
            </a:r>
            <a:r>
              <a:rPr lang="en-US" sz="2400" spc="-1" dirty="0" err="1">
                <a:uFill>
                  <a:solidFill>
                    <a:srgbClr val="FFFFFF"/>
                  </a:solidFill>
                </a:uFill>
              </a:rPr>
              <a:t>meno</a:t>
            </a:r>
            <a:r>
              <a:rPr lang="en-US" sz="2400" spc="-1" dirty="0">
                <a:uFill>
                  <a:solidFill>
                    <a:srgbClr val="FFFFFF"/>
                  </a:solidFill>
                </a:uFill>
              </a:rPr>
              <a:t> </a:t>
            </a:r>
            <a:r>
              <a:rPr lang="en-US" sz="2400" spc="-1" dirty="0" err="1">
                <a:uFill>
                  <a:solidFill>
                    <a:srgbClr val="FFFFFF"/>
                  </a:solidFill>
                </a:uFill>
              </a:rPr>
              <a:t>strutturati</a:t>
            </a:r>
            <a:r>
              <a:rPr lang="en-US" sz="2400"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22</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198709"/>
            <a:ext cx="8288640" cy="51021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200" spc="-1" dirty="0" err="1">
                <a:solidFill>
                  <a:srgbClr val="000000"/>
                </a:solidFill>
                <a:uFill>
                  <a:solidFill>
                    <a:srgbClr val="FFFFFF"/>
                  </a:solidFill>
                </a:uFill>
                <a:latin typeface="Arial"/>
              </a:rPr>
              <a:t>Processo</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selezione</a:t>
            </a:r>
            <a:r>
              <a:rPr lang="en-US" sz="2200" spc="-1" dirty="0">
                <a:solidFill>
                  <a:srgbClr val="000000"/>
                </a:solidFill>
                <a:uFill>
                  <a:solidFill>
                    <a:srgbClr val="FFFFFF"/>
                  </a:solidFill>
                </a:uFill>
                <a:latin typeface="Arial"/>
              </a:rPr>
              <a:t> e </a:t>
            </a:r>
            <a:r>
              <a:rPr lang="en-US" sz="2200" spc="-1" dirty="0" err="1">
                <a:solidFill>
                  <a:srgbClr val="000000"/>
                </a:solidFill>
                <a:uFill>
                  <a:solidFill>
                    <a:srgbClr val="FFFFFF"/>
                  </a:solidFill>
                </a:uFill>
                <a:latin typeface="Arial"/>
              </a:rPr>
              <a:t>raggruppamento</a:t>
            </a:r>
            <a:r>
              <a:rPr lang="en-US" sz="2200" spc="-1" dirty="0">
                <a:solidFill>
                  <a:srgbClr val="000000"/>
                </a:solidFill>
                <a:uFill>
                  <a:solidFill>
                    <a:srgbClr val="FFFFFF"/>
                  </a:solidFill>
                </a:uFill>
                <a:latin typeface="Arial"/>
              </a:rPr>
              <a:t>, a </a:t>
            </a:r>
            <a:r>
              <a:rPr lang="en-US" sz="2200" spc="-1" dirty="0" err="1">
                <a:solidFill>
                  <a:srgbClr val="000000"/>
                </a:solidFill>
                <a:uFill>
                  <a:solidFill>
                    <a:srgbClr val="FFFFFF"/>
                  </a:solidFill>
                </a:uFill>
                <a:latin typeface="Arial"/>
              </a:rPr>
              <a:t>partire</a:t>
            </a:r>
            <a:r>
              <a:rPr lang="en-US" sz="2200" spc="-1" dirty="0">
                <a:solidFill>
                  <a:srgbClr val="000000"/>
                </a:solidFill>
                <a:uFill>
                  <a:solidFill>
                    <a:srgbClr val="FFFFFF"/>
                  </a:solidFill>
                </a:uFill>
                <a:latin typeface="Arial"/>
              </a:rPr>
              <a:t> da </a:t>
            </a:r>
            <a:r>
              <a:rPr lang="en-US" sz="2200" spc="-1" dirty="0" err="1">
                <a:solidFill>
                  <a:srgbClr val="000000"/>
                </a:solidFill>
                <a:uFill>
                  <a:solidFill>
                    <a:srgbClr val="FFFFFF"/>
                  </a:solidFill>
                </a:uFill>
                <a:latin typeface="Arial"/>
              </a:rPr>
              <a:t>una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collezione</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elementi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omogenei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avendo</a:t>
            </a:r>
            <a:r>
              <a:rPr lang="en-US" sz="2200" spc="-1" dirty="0">
                <a:solidFill>
                  <a:srgbClr val="000000"/>
                </a:solidFill>
                <a:uFill>
                  <a:solidFill>
                    <a:srgbClr val="FFFFFF"/>
                  </a:solidFill>
                </a:uFill>
                <a:latin typeface="Arial"/>
              </a:rPr>
              <a:t> come base la </a:t>
            </a:r>
            <a:r>
              <a:rPr lang="en-US" sz="2200" spc="-1" dirty="0" err="1">
                <a:solidFill>
                  <a:srgbClr val="000000"/>
                </a:solidFill>
                <a:uFill>
                  <a:solidFill>
                    <a:srgbClr val="FFFFFF"/>
                  </a:solidFill>
                </a:uFill>
                <a:latin typeface="Arial"/>
              </a:rPr>
              <a:t>somiglianza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tra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gli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stessi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solidFill>
                  <a:srgbClr val="000000"/>
                </a:solidFill>
                <a:uFill>
                  <a:solidFill>
                    <a:srgbClr val="FFFFFF"/>
                  </a:solidFill>
                </a:uFill>
                <a:latin typeface="Arial"/>
              </a:rPr>
              <a:t>Il Clustering </a:t>
            </a:r>
            <a:r>
              <a:rPr lang="en-US" sz="2200" spc="-1" dirty="0" err="1">
                <a:solidFill>
                  <a:srgbClr val="000000"/>
                </a:solidFill>
                <a:uFill>
                  <a:solidFill>
                    <a:srgbClr val="FFFFFF"/>
                  </a:solidFill>
                </a:uFill>
                <a:latin typeface="Arial"/>
              </a:rPr>
              <a:t>viene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utilizzato</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nel</a:t>
            </a:r>
            <a:r>
              <a:rPr lang="en-US" sz="2200" spc="-1" dirty="0">
                <a:solidFill>
                  <a:srgbClr val="000000"/>
                </a:solidFill>
                <a:uFill>
                  <a:solidFill>
                    <a:srgbClr val="FFFFFF"/>
                  </a:solidFill>
                </a:uFill>
                <a:latin typeface="Arial"/>
              </a:rPr>
              <a:t> Web per </a:t>
            </a:r>
            <a:r>
              <a:rPr lang="en-US" sz="2200" spc="-1" dirty="0" err="1">
                <a:solidFill>
                  <a:srgbClr val="000000"/>
                </a:solidFill>
                <a:uFill>
                  <a:solidFill>
                    <a:srgbClr val="FFFFFF"/>
                  </a:solidFill>
                </a:uFill>
                <a:latin typeface="Arial"/>
              </a:rPr>
              <a:t>poter</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organizzare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l’</a:t>
            </a:r>
            <a:r>
              <a:rPr lang="en-US" sz="2200" spc="-1" dirty="0" err="1">
                <a:solidFill>
                  <a:srgbClr val="FF3333"/>
                </a:solidFill>
                <a:uFill>
                  <a:solidFill>
                    <a:srgbClr val="FFFFFF"/>
                  </a:solidFill>
                </a:uFill>
                <a:latin typeface="Arial"/>
              </a:rPr>
              <a:t>enorme</a:t>
            </a:r>
            <a:r>
              <a:rPr lang="en-US" sz="2200" spc="-1" dirty="0">
                <a:solidFill>
                  <a:srgbClr val="000000"/>
                </a:solidFill>
                <a:uFill>
                  <a:solidFill>
                    <a:srgbClr val="FFFFFF"/>
                  </a:solidFill>
                </a:uFill>
                <a:latin typeface="Arial"/>
              </a:rPr>
              <a:t> mole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uFill>
                  <a:solidFill>
                    <a:srgbClr val="FFFFFF"/>
                  </a:solidFill>
                </a:uFill>
              </a:rPr>
              <a:t>In </a:t>
            </a:r>
            <a:r>
              <a:rPr lang="en-US" sz="2200" spc="-1" dirty="0" err="1">
                <a:uFill>
                  <a:solidFill>
                    <a:srgbClr val="FFFFFF"/>
                  </a:solidFill>
                </a:uFill>
              </a:rPr>
              <a:t>letteratura</a:t>
            </a:r>
            <a:r>
              <a:rPr lang="en-US" sz="2200" spc="-1" dirty="0">
                <a:uFill>
                  <a:solidFill>
                    <a:srgbClr val="FFFFFF"/>
                  </a:solidFill>
                </a:uFill>
              </a:rPr>
              <a:t>, </a:t>
            </a:r>
            <a:r>
              <a:rPr lang="en-US" sz="2200" spc="-1" dirty="0" err="1">
                <a:uFill>
                  <a:solidFill>
                    <a:srgbClr val="FFFFFF"/>
                  </a:solidFill>
                </a:uFill>
              </a:rPr>
              <a:t>gli</a:t>
            </a:r>
            <a:r>
              <a:rPr lang="en-US" sz="2200" spc="-1" dirty="0">
                <a:uFill>
                  <a:solidFill>
                    <a:srgbClr val="FFFFFF"/>
                  </a:solidFill>
                </a:uFill>
              </a:rPr>
              <a:t> </a:t>
            </a: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si</a:t>
            </a:r>
            <a:r>
              <a:rPr lang="en-US" sz="2200" spc="-1" dirty="0">
                <a:uFill>
                  <a:solidFill>
                    <a:srgbClr val="FFFFFF"/>
                  </a:solidFill>
                </a:uFill>
              </a:rPr>
              <a:t> </a:t>
            </a:r>
            <a:r>
              <a:rPr lang="en-US" sz="2200" spc="-1" dirty="0" err="1">
                <a:uFill>
                  <a:solidFill>
                    <a:srgbClr val="FFFFFF"/>
                  </a:solidFill>
                </a:uFill>
              </a:rPr>
              <a:t>classificano</a:t>
            </a:r>
            <a:r>
              <a:rPr lang="en-US" sz="2200" spc="-1" dirty="0">
                <a:uFill>
                  <a:solidFill>
                    <a:srgbClr val="FFFFFF"/>
                  </a:solidFill>
                </a:uFill>
              </a:rPr>
              <a:t> in </a:t>
            </a:r>
            <a:r>
              <a:rPr lang="en-US" sz="2200" spc="-1" dirty="0" err="1">
                <a:uFill>
                  <a:solidFill>
                    <a:srgbClr val="FFFFFF"/>
                  </a:solidFill>
                </a:uFill>
              </a:rPr>
              <a:t>quattro</a:t>
            </a:r>
            <a:r>
              <a:rPr lang="en-US" sz="2200" spc="-1" dirty="0">
                <a:uFill>
                  <a:solidFill>
                    <a:srgbClr val="FFFFFF"/>
                  </a:solidFill>
                </a:uFill>
              </a:rPr>
              <a:t> </a:t>
            </a:r>
            <a:r>
              <a:rPr lang="en-US" sz="2200" spc="-1" dirty="0" err="1">
                <a:uFill>
                  <a:solidFill>
                    <a:srgbClr val="FFFFFF"/>
                  </a:solidFill>
                </a:uFill>
              </a:rPr>
              <a:t>categorie</a:t>
            </a:r>
            <a:r>
              <a:rPr lang="en-US" sz="2200" spc="-1" dirty="0">
                <a:uFill>
                  <a:solidFill>
                    <a:srgbClr val="FFFFFF"/>
                  </a:solidFill>
                </a:uFill>
              </a:rPr>
              <a:t>, in base </a:t>
            </a:r>
            <a:r>
              <a:rPr lang="en-US" sz="2200" spc="-1" dirty="0" err="1">
                <a:uFill>
                  <a:solidFill>
                    <a:srgbClr val="FFFFFF"/>
                  </a:solidFill>
                </a:uFill>
              </a:rPr>
              <a:t>alle</a:t>
            </a:r>
            <a:r>
              <a:rPr lang="en-US" sz="2200" spc="-1" dirty="0">
                <a:uFill>
                  <a:solidFill>
                    <a:srgbClr val="FFFFFF"/>
                  </a:solidFill>
                </a:uFill>
              </a:rPr>
              <a:t> </a:t>
            </a:r>
            <a:r>
              <a:rPr lang="en-US" sz="2200" spc="-1" dirty="0" err="1">
                <a:uFill>
                  <a:solidFill>
                    <a:srgbClr val="FFFFFF"/>
                  </a:solidFill>
                </a:uFill>
              </a:rPr>
              <a:t>informazioni</a:t>
            </a:r>
            <a:r>
              <a:rPr lang="en-US" sz="2200" spc="-1" dirty="0">
                <a:uFill>
                  <a:solidFill>
                    <a:srgbClr val="FFFFFF"/>
                  </a:solidFill>
                </a:uFill>
              </a:rPr>
              <a:t> </a:t>
            </a:r>
            <a:r>
              <a:rPr lang="en-US" sz="2200" spc="-1" dirty="0" err="1">
                <a:uFill>
                  <a:solidFill>
                    <a:srgbClr val="FFFFFF"/>
                  </a:solidFill>
                </a:uFill>
              </a:rPr>
              <a:t>usate</a:t>
            </a:r>
            <a:r>
              <a:rPr lang="en-US" sz="2200" spc="-1" dirty="0">
                <a:uFill>
                  <a:solidFill>
                    <a:srgbClr val="FFFFFF"/>
                  </a:solidFill>
                </a:uFill>
              </a:rPr>
              <a:t> per </a:t>
            </a:r>
            <a:r>
              <a:rPr lang="en-US" sz="2200" spc="-1" dirty="0" err="1">
                <a:uFill>
                  <a:solidFill>
                    <a:srgbClr val="FFFFFF"/>
                  </a:solidFill>
                </a:uFill>
              </a:rPr>
              <a:t>raggruppare</a:t>
            </a:r>
            <a:r>
              <a:rPr lang="en-US" sz="2200" spc="-1" dirty="0">
                <a:uFill>
                  <a:solidFill>
                    <a:srgbClr val="FFFFFF"/>
                  </a:solidFill>
                </a:uFill>
              </a:rPr>
              <a:t> le </a:t>
            </a:r>
            <a:r>
              <a:rPr lang="en-US" sz="2200" spc="-1" dirty="0" err="1">
                <a:uFill>
                  <a:solidFill>
                    <a:srgbClr val="FFFFFF"/>
                  </a:solidFill>
                </a:uFill>
              </a:rPr>
              <a:t>pagine</a:t>
            </a:r>
            <a:r>
              <a:rPr lang="en-US" sz="2200" spc="-1" dirty="0">
                <a:uFill>
                  <a:solidFill>
                    <a:srgbClr val="FFFFFF"/>
                  </a:solidFill>
                </a:uFill>
              </a:rPr>
              <a:t> Web:</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a:t>
            </a:r>
            <a:r>
              <a:rPr lang="en-US" sz="2200" spc="-1" dirty="0">
                <a:uFill>
                  <a:solidFill>
                    <a:srgbClr val="FFFFFF"/>
                  </a:solidFill>
                </a:uFill>
              </a:rPr>
              <a:t> </a:t>
            </a:r>
            <a:r>
              <a:rPr lang="en-US" sz="2200" spc="-1" dirty="0" err="1">
                <a:solidFill>
                  <a:srgbClr val="FF3333"/>
                </a:solidFill>
                <a:uFill>
                  <a:solidFill>
                    <a:srgbClr val="FFFFFF"/>
                  </a:solidFill>
                </a:uFill>
              </a:rPr>
              <a:t>contenuto</a:t>
            </a:r>
            <a:r>
              <a:rPr lang="en-US" sz="2200" spc="-1" dirty="0">
                <a:solidFill>
                  <a:srgbClr val="FF3333"/>
                </a:solidFill>
                <a:uFill>
                  <a:solidFill>
                    <a:srgbClr val="FFFFFF"/>
                  </a:solidFill>
                </a:uFill>
              </a:rPr>
              <a:t> </a:t>
            </a:r>
            <a:r>
              <a:rPr lang="en-US" sz="2200" spc="-1" dirty="0" err="1">
                <a:solidFill>
                  <a:srgbClr val="FF3333"/>
                </a:solidFill>
                <a:uFill>
                  <a:solidFill>
                    <a:srgbClr val="FFFFFF"/>
                  </a:solidFill>
                </a:uFill>
              </a:rPr>
              <a:t>testuale</a:t>
            </a:r>
            <a:endParaRPr lang="en-US" sz="22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sui </a:t>
            </a:r>
            <a:r>
              <a:rPr lang="en-US" sz="2200"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t>
            </a:r>
            <a:r>
              <a:rPr lang="en-US" sz="2200"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ad </a:t>
            </a:r>
            <a:r>
              <a:rPr lang="en-US" sz="2200" spc="-1" dirty="0">
                <a:solidFill>
                  <a:srgbClr val="FF3333"/>
                </a:solidFill>
                <a:uFill>
                  <a:solidFill>
                    <a:srgbClr val="FFFFFF"/>
                  </a:solidFill>
                </a:uFill>
              </a:rPr>
              <a:t>hyperlink</a:t>
            </a:r>
            <a:endParaRPr lang="en-US" sz="2200"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2064498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267865"/>
            <a:ext cx="8288640" cy="49869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solidFill>
                  <a:srgbClr val="FF3333"/>
                </a:solidFill>
                <a:uFill>
                  <a:solidFill>
                    <a:srgbClr val="FFFFFF"/>
                  </a:solidFill>
                </a:uFill>
              </a:rPr>
              <a:t>contenuto</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testuale</a:t>
            </a:r>
            <a:r>
              <a:rPr lang="en-US" sz="2400" spc="-1" dirty="0">
                <a:solidFill>
                  <a:srgbClr val="FF3333"/>
                </a:solidFill>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pur</a:t>
            </a:r>
            <a:r>
              <a:rPr lang="en-US" sz="2400" spc="-1" dirty="0">
                <a:uFill>
                  <a:solidFill>
                    <a:srgbClr val="FFFFFF"/>
                  </a:solidFill>
                </a:uFill>
              </a:rPr>
              <a:t> </a:t>
            </a:r>
            <a:r>
              <a:rPr lang="en-US" sz="2400" spc="-1" dirty="0" err="1">
                <a:uFill>
                  <a:solidFill>
                    <a:srgbClr val="FFFFFF"/>
                  </a:solidFill>
                </a:uFill>
              </a:rPr>
              <a:t>avendo</a:t>
            </a:r>
            <a:r>
              <a:rPr lang="en-US" sz="2400" spc="-1" dirty="0">
                <a:uFill>
                  <a:solidFill>
                    <a:srgbClr val="FFFFFF"/>
                  </a:solidFill>
                </a:uFill>
              </a:rPr>
              <a:t> lo </a:t>
            </a:r>
            <a:r>
              <a:rPr lang="en-US" sz="2400" spc="-1" dirty="0" err="1">
                <a:uFill>
                  <a:solidFill>
                    <a:srgbClr val="FFFFFF"/>
                  </a:solidFill>
                </a:uFill>
              </a:rPr>
              <a:t>stesso</a:t>
            </a:r>
            <a:r>
              <a:rPr lang="en-US" sz="2400" spc="-1" dirty="0">
                <a:uFill>
                  <a:solidFill>
                    <a:srgbClr val="FFFFFF"/>
                  </a:solidFill>
                </a:uFill>
              </a:rPr>
              <a:t> </a:t>
            </a:r>
            <a:r>
              <a:rPr lang="en-US" sz="2400" spc="-1" dirty="0" err="1">
                <a:uFill>
                  <a:solidFill>
                    <a:srgbClr val="FFFFFF"/>
                  </a:solidFill>
                </a:uFill>
              </a:rPr>
              <a:t>contenuto</a:t>
            </a:r>
            <a:r>
              <a:rPr lang="en-US" sz="2400" spc="-1" dirty="0">
                <a:uFill>
                  <a:solidFill>
                    <a:srgbClr val="FFFFFF"/>
                  </a:solidFill>
                </a:uFill>
              </a:rPr>
              <a:t> </a:t>
            </a:r>
            <a:r>
              <a:rPr lang="en-US" sz="2400" spc="-1" dirty="0" err="1">
                <a:uFill>
                  <a:solidFill>
                    <a:srgbClr val="FFFFFF"/>
                  </a:solidFill>
                </a:uFill>
              </a:rPr>
              <a:t>informativo</a:t>
            </a:r>
            <a:r>
              <a:rPr lang="en-US" sz="2400" spc="-1" dirty="0">
                <a:uFill>
                  <a:solidFill>
                    <a:srgbClr val="FFFFFF"/>
                  </a:solidFill>
                </a:uFill>
              </a:rPr>
              <a:t>,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contestualmente</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I </a:t>
            </a:r>
            <a:r>
              <a:rPr lang="en-US" sz="2400" spc="-1" dirty="0">
                <a:solidFill>
                  <a:srgbClr val="FF3333"/>
                </a:solidFill>
                <a:uFill>
                  <a:solidFill>
                    <a:srgbClr val="FFFFFF"/>
                  </a:solidFill>
                </a:uFill>
              </a:rPr>
              <a:t>Web log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produrre</a:t>
            </a:r>
            <a:r>
              <a:rPr lang="en-US" sz="2400" spc="-1" dirty="0">
                <a:uFill>
                  <a:solidFill>
                    <a:srgbClr val="FFFFFF"/>
                  </a:solidFill>
                </a:uFill>
              </a:rPr>
              <a:t> Cluster </a:t>
            </a:r>
            <a:r>
              <a:rPr lang="en-US" sz="2400" spc="-1" dirty="0" err="1">
                <a:uFill>
                  <a:solidFill>
                    <a:srgbClr val="FFFFFF"/>
                  </a:solidFill>
                </a:uFill>
              </a:rPr>
              <a:t>differenti</a:t>
            </a:r>
            <a:r>
              <a:rPr lang="en-US" sz="2400" spc="-1" dirty="0">
                <a:uFill>
                  <a:solidFill>
                    <a:srgbClr val="FFFFFF"/>
                  </a:solidFill>
                </a:uFill>
              </a:rPr>
              <a:t> di </a:t>
            </a:r>
            <a:r>
              <a:rPr lang="en-US" sz="2400" spc="-1" dirty="0" err="1">
                <a:uFill>
                  <a:solidFill>
                    <a:srgbClr val="FFFFFF"/>
                  </a:solidFill>
                </a:uFill>
              </a:rPr>
              <a:t>pagine</a:t>
            </a:r>
            <a:r>
              <a:rPr lang="en-US" sz="2400" spc="-1" dirty="0">
                <a:uFill>
                  <a:solidFill>
                    <a:srgbClr val="FFFFFF"/>
                  </a:solidFill>
                </a:uFill>
              </a:rPr>
              <a:t> Web, in base ad </a:t>
            </a:r>
            <a:r>
              <a:rPr lang="en-US" sz="2400" spc="-1" dirty="0" err="1">
                <a:uFill>
                  <a:solidFill>
                    <a:srgbClr val="FFFFFF"/>
                  </a:solidFill>
                </a:uFill>
              </a:rPr>
              <a:t>ogni</a:t>
            </a:r>
            <a:r>
              <a:rPr lang="en-US" sz="2400" spc="-1" dirty="0">
                <a:uFill>
                  <a:solidFill>
                    <a:srgbClr val="FFFFFF"/>
                  </a:solidFill>
                </a:uFill>
              </a:rPr>
              <a:t> </a:t>
            </a:r>
            <a:r>
              <a:rPr lang="en-US" sz="2400" spc="-1" dirty="0" err="1">
                <a:uFill>
                  <a:solidFill>
                    <a:srgbClr val="FFFFFF"/>
                  </a:solidFill>
                </a:uFill>
              </a:rPr>
              <a:t>profilo</a:t>
            </a:r>
            <a:r>
              <a:rPr lang="en-US" sz="2400" spc="-1" dirty="0">
                <a:uFill>
                  <a:solidFill>
                    <a:srgbClr val="FFFFFF"/>
                  </a:solidFill>
                </a:uFill>
              </a:rPr>
              <a:t> </a:t>
            </a:r>
            <a:r>
              <a:rPr lang="en-US" sz="2400" spc="-1" dirty="0" err="1">
                <a:uFill>
                  <a:solidFill>
                    <a:srgbClr val="FFFFFF"/>
                  </a:solidFill>
                </a:uFill>
              </a:rPr>
              <a:t>utente</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generati</a:t>
            </a:r>
            <a:r>
              <a:rPr lang="en-US" sz="2400" spc="-1" dirty="0">
                <a:uFill>
                  <a:solidFill>
                    <a:srgbClr val="FFFFFF"/>
                  </a:solidFill>
                </a:uFill>
              </a:rPr>
              <a:t> in base </a:t>
            </a:r>
            <a:r>
              <a:rPr lang="en-US" sz="2400" spc="-1" dirty="0" err="1">
                <a:uFill>
                  <a:solidFill>
                    <a:srgbClr val="FFFFFF"/>
                  </a:solidFill>
                </a:uFill>
              </a:rPr>
              <a:t>alla</a:t>
            </a:r>
            <a:r>
              <a:rPr lang="en-US" sz="2400" spc="-1" dirty="0">
                <a:uFill>
                  <a:solidFill>
                    <a:srgbClr val="FFFFFF"/>
                  </a:solidFill>
                </a:uFill>
              </a:rPr>
              <a:t> </a:t>
            </a:r>
            <a:r>
              <a:rPr lang="en-US" sz="2400" spc="-1" dirty="0" err="1">
                <a:uFill>
                  <a:solidFill>
                    <a:srgbClr val="FFFFFF"/>
                  </a:solidFill>
                </a:uFill>
              </a:rPr>
              <a:t>struttura</a:t>
            </a:r>
            <a:r>
              <a:rPr lang="en-US" sz="2400" spc="-1" dirty="0">
                <a:uFill>
                  <a:solidFill>
                    <a:srgbClr val="FFFFFF"/>
                  </a:solidFill>
                </a:uFill>
              </a:rPr>
              <a:t> </a:t>
            </a:r>
            <a:r>
              <a:rPr lang="en-US" sz="2400" spc="-1" dirty="0">
                <a:solidFill>
                  <a:srgbClr val="FF3333"/>
                </a:solidFill>
                <a:uFill>
                  <a:solidFill>
                    <a:srgbClr val="FFFFFF"/>
                  </a:solidFill>
                </a:uFill>
              </a:rPr>
              <a:t>HTML</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potrebbe</a:t>
            </a:r>
            <a:r>
              <a:rPr lang="en-US" sz="2400" spc="-1" dirty="0">
                <a:uFill>
                  <a:solidFill>
                    <a:srgbClr val="FFFFFF"/>
                  </a:solidFill>
                </a:uFill>
              </a:rPr>
              <a:t> </a:t>
            </a:r>
            <a:r>
              <a:rPr lang="en-US" sz="2400" spc="-1" dirty="0" err="1">
                <a:uFill>
                  <a:solidFill>
                    <a:srgbClr val="FFFFFF"/>
                  </a:solidFill>
                </a:uFill>
              </a:rPr>
              <a:t>abbassarsi</a:t>
            </a:r>
            <a:r>
              <a:rPr lang="en-US" sz="2400" spc="-1" dirty="0">
                <a:uFill>
                  <a:solidFill>
                    <a:srgbClr val="FFFFFF"/>
                  </a:solidFill>
                </a:uFill>
              </a:rPr>
              <a:t> se </a:t>
            </a:r>
            <a:r>
              <a:rPr lang="en-US" sz="2400" spc="-1" dirty="0" err="1">
                <a:uFill>
                  <a:solidFill>
                    <a:srgbClr val="FFFFFF"/>
                  </a:solidFill>
                </a:uFill>
              </a:rPr>
              <a:t>i</a:t>
            </a:r>
            <a:r>
              <a:rPr lang="en-US" sz="2400" spc="-1" dirty="0">
                <a:uFill>
                  <a:solidFill>
                    <a:srgbClr val="FFFFFF"/>
                  </a:solidFill>
                </a:uFill>
              </a:rPr>
              <a:t> tag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 ma </a:t>
            </a:r>
            <a:r>
              <a:rPr lang="en-US" sz="2400" spc="-1" dirty="0" err="1">
                <a:uFill>
                  <a:solidFill>
                    <a:srgbClr val="FFFFFF"/>
                  </a:solidFill>
                </a:uFill>
              </a:rPr>
              <a:t>offrono</a:t>
            </a:r>
            <a:r>
              <a:rPr lang="en-US" sz="2400" spc="-1" dirty="0">
                <a:uFill>
                  <a:solidFill>
                    <a:srgbClr val="FFFFFF"/>
                  </a:solidFill>
                </a:uFill>
              </a:rPr>
              <a:t>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visualizzazione</a:t>
            </a:r>
            <a:r>
              <a:rPr lang="en-US" sz="2400" spc="-1" dirty="0">
                <a:uFill>
                  <a:solidFill>
                    <a:srgbClr val="FFFFFF"/>
                  </a:solidFill>
                </a:uFill>
              </a:rPr>
              <a:t> simile.</a:t>
            </a:r>
          </a:p>
          <a:p>
            <a:pPr marL="285750" indent="-285750">
              <a:lnSpc>
                <a:spcPct val="100000"/>
              </a:lnSpc>
              <a:buFont typeface="Arial" panose="020B0604020202020204" pitchFamily="34" charset="0"/>
              <a:buChar char="•"/>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Se non vi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sufficienti</a:t>
            </a:r>
            <a:r>
              <a:rPr lang="en-US" sz="2400" spc="-1" dirty="0">
                <a:uFill>
                  <a:solidFill>
                    <a:srgbClr val="FFFFFF"/>
                  </a:solidFill>
                </a:uFill>
              </a:rPr>
              <a:t> </a:t>
            </a:r>
            <a:r>
              <a:rPr lang="en-US" sz="2400" spc="-1" dirty="0" err="1">
                <a:uFill>
                  <a:solidFill>
                    <a:srgbClr val="FFFFFF"/>
                  </a:solidFill>
                </a:uFill>
              </a:rPr>
              <a:t>relazioni</a:t>
            </a:r>
            <a:r>
              <a:rPr lang="en-US" sz="2400" spc="-1" dirty="0">
                <a:uFill>
                  <a:solidFill>
                    <a:srgbClr val="FFFFFF"/>
                  </a:solidFill>
                </a:uFill>
              </a:rPr>
              <a:t> </a:t>
            </a:r>
            <a:r>
              <a:rPr lang="en-US" sz="2400" spc="-1" dirty="0" err="1">
                <a:uFill>
                  <a:solidFill>
                    <a:srgbClr val="FFFFFF"/>
                  </a:solidFill>
                </a:uFill>
              </a:rPr>
              <a:t>tra</a:t>
            </a:r>
            <a:r>
              <a:rPr lang="en-US" sz="2400" spc="-1" dirty="0">
                <a:uFill>
                  <a:solidFill>
                    <a:srgbClr val="FFFFFF"/>
                  </a:solidFill>
                </a:uFill>
              </a:rPr>
              <a:t> </a:t>
            </a:r>
            <a:r>
              <a:rPr lang="en-US" sz="2400" spc="-1" dirty="0" err="1">
                <a:uFill>
                  <a:solidFill>
                    <a:srgbClr val="FFFFFF"/>
                  </a:solidFill>
                </a:uFill>
              </a:rPr>
              <a:t>nodi</a:t>
            </a:r>
            <a:r>
              <a:rPr lang="en-US" sz="2400" spc="-1" dirty="0">
                <a:uFill>
                  <a:solidFill>
                    <a:srgbClr val="FFFFFF"/>
                  </a:solidFill>
                </a:uFill>
              </a:rPr>
              <a:t> </a:t>
            </a:r>
            <a:r>
              <a:rPr lang="it-IT" sz="2400" spc="-1" dirty="0">
                <a:uFill>
                  <a:solidFill>
                    <a:srgbClr val="FFFFFF"/>
                  </a:solidFill>
                </a:uFill>
              </a:rPr>
              <a:t>(</a:t>
            </a:r>
            <a:r>
              <a:rPr lang="en-US" sz="2400" spc="-1" dirty="0">
                <a:solidFill>
                  <a:srgbClr val="FF3333"/>
                </a:solidFill>
                <a:uFill>
                  <a:solidFill>
                    <a:srgbClr val="FFFFFF"/>
                  </a:solidFill>
                </a:uFill>
              </a:rPr>
              <a:t>hyperlink</a:t>
            </a:r>
            <a:r>
              <a:rPr lang="en-US" sz="2400" spc="-1" dirty="0">
                <a:uFill>
                  <a:solidFill>
                    <a:srgbClr val="FFFFFF"/>
                  </a:solidFill>
                </a:uFill>
              </a:rPr>
              <a:t>), </a:t>
            </a:r>
            <a:r>
              <a:rPr lang="en-US" sz="2400" spc="-1" dirty="0" err="1">
                <a:uFill>
                  <a:solidFill>
                    <a:srgbClr val="FFFFFF"/>
                  </a:solidFill>
                </a:uFill>
              </a:rPr>
              <a:t>allora</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sarà</a:t>
            </a:r>
            <a:r>
              <a:rPr lang="en-US" sz="2400" spc="-1" dirty="0">
                <a:uFill>
                  <a:solidFill>
                    <a:srgbClr val="FFFFFF"/>
                  </a:solidFill>
                </a:uFill>
              </a:rPr>
              <a:t> </a:t>
            </a:r>
            <a:r>
              <a:rPr lang="en-US" sz="2400" spc="-1" dirty="0" err="1">
                <a:uFill>
                  <a:solidFill>
                    <a:srgbClr val="FFFFFF"/>
                  </a:solidFill>
                </a:uFill>
              </a:rPr>
              <a:t>bassa</a:t>
            </a:r>
            <a:r>
              <a:rPr lang="en-US" sz="2400" spc="-1" dirty="0">
                <a:uFill>
                  <a:solidFill>
                    <a:srgbClr val="FFFFFF"/>
                  </a:solidFill>
                </a:uFill>
              </a:rPr>
              <a:t>.</a:t>
            </a:r>
            <a:endParaRPr lang="en-US" sz="2400"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uFill>
                  <a:solidFill>
                    <a:srgbClr val="FFFFFF"/>
                  </a:solidFill>
                </a:uFill>
                <a:latin typeface="Arial"/>
              </a:rPr>
              <a:t>Lo </a:t>
            </a:r>
            <a:r>
              <a:rPr lang="en-US" sz="2600" spc="-1" dirty="0" err="1">
                <a:uFill>
                  <a:solidFill>
                    <a:srgbClr val="FFFFFF"/>
                  </a:solidFill>
                </a:uFill>
                <a:latin typeface="Arial"/>
              </a:rPr>
              <a:t>scopo</a:t>
            </a:r>
            <a:r>
              <a:rPr lang="en-US" sz="2600" spc="-1" dirty="0">
                <a:uFill>
                  <a:solidFill>
                    <a:srgbClr val="FFFFFF"/>
                  </a:solidFill>
                </a:uFill>
                <a:latin typeface="Arial"/>
              </a:rPr>
              <a:t> </a:t>
            </a:r>
            <a:r>
              <a:rPr lang="en-US" sz="2600" spc="-1" dirty="0" err="1">
                <a:uFill>
                  <a:solidFill>
                    <a:srgbClr val="FFFFFF"/>
                  </a:solidFill>
                </a:uFill>
                <a:latin typeface="Arial"/>
              </a:rPr>
              <a:t>principale</a:t>
            </a:r>
            <a:r>
              <a:rPr lang="en-US" sz="2600" spc="-1" dirty="0">
                <a:uFill>
                  <a:solidFill>
                    <a:srgbClr val="FFFFFF"/>
                  </a:solidFill>
                </a:uFill>
                <a:latin typeface="Arial"/>
              </a:rPr>
              <a:t> di </a:t>
            </a:r>
            <a:r>
              <a:rPr lang="en-US" sz="2600" spc="-1" dirty="0" err="1">
                <a:uFill>
                  <a:solidFill>
                    <a:srgbClr val="FFFFFF"/>
                  </a:solidFill>
                </a:uFill>
                <a:latin typeface="Arial"/>
              </a:rPr>
              <a:t>questa</a:t>
            </a:r>
            <a:r>
              <a:rPr lang="en-US" sz="2600" spc="-1" dirty="0">
                <a:uFill>
                  <a:solidFill>
                    <a:srgbClr val="FFFFFF"/>
                  </a:solidFill>
                </a:uFill>
                <a:latin typeface="Arial"/>
              </a:rPr>
              <a:t> </a:t>
            </a:r>
            <a:r>
              <a:rPr lang="en-US" sz="2600" spc="-1" dirty="0" err="1">
                <a:uFill>
                  <a:solidFill>
                    <a:srgbClr val="FFFFFF"/>
                  </a:solidFill>
                </a:uFill>
                <a:latin typeface="Arial"/>
              </a:rPr>
              <a:t>tesi</a:t>
            </a:r>
            <a:r>
              <a:rPr lang="en-US" sz="2600" spc="-1" dirty="0">
                <a:uFill>
                  <a:solidFill>
                    <a:srgbClr val="FFFFFF"/>
                  </a:solidFill>
                </a:uFill>
                <a:latin typeface="Arial"/>
              </a:rPr>
              <a:t> è </a:t>
            </a:r>
            <a:r>
              <a:rPr lang="en-US" sz="2600" spc="-1" dirty="0" err="1">
                <a:uFill>
                  <a:solidFill>
                    <a:srgbClr val="FFFFFF"/>
                  </a:solidFill>
                </a:uFill>
                <a:latin typeface="Arial"/>
              </a:rPr>
              <a:t>applicare</a:t>
            </a:r>
            <a:r>
              <a:rPr lang="en-US" sz="2600" spc="-1" dirty="0">
                <a:uFill>
                  <a:solidFill>
                    <a:srgbClr val="FFFFFF"/>
                  </a:solidFill>
                </a:uFill>
                <a:latin typeface="Arial"/>
              </a:rPr>
              <a:t> </a:t>
            </a:r>
            <a:r>
              <a:rPr lang="en-US" sz="2600" spc="-1" dirty="0" err="1">
                <a:uFill>
                  <a:solidFill>
                    <a:srgbClr val="FFFFFF"/>
                  </a:solidFill>
                </a:uFill>
                <a:latin typeface="Arial"/>
              </a:rPr>
              <a:t>algoritmi</a:t>
            </a:r>
            <a:r>
              <a:rPr lang="en-US" sz="2600" spc="-1" dirty="0">
                <a:uFill>
                  <a:solidFill>
                    <a:srgbClr val="FFFFFF"/>
                  </a:solidFill>
                </a:uFill>
                <a:latin typeface="Arial"/>
              </a:rPr>
              <a:t> di Clustering per </a:t>
            </a:r>
            <a:r>
              <a:rPr lang="en-US" sz="2600" spc="-1" dirty="0" err="1">
                <a:uFill>
                  <a:solidFill>
                    <a:srgbClr val="FFFFFF"/>
                  </a:solidFill>
                </a:uFill>
                <a:latin typeface="Arial"/>
              </a:rPr>
              <a:t>raggruppare</a:t>
            </a:r>
            <a:r>
              <a:rPr lang="en-US" sz="2600" spc="-1" dirty="0">
                <a:uFill>
                  <a:solidFill>
                    <a:srgbClr val="FFFFFF"/>
                  </a:solidFill>
                </a:uFill>
                <a:latin typeface="Arial"/>
              </a:rPr>
              <a:t> le </a:t>
            </a:r>
            <a:r>
              <a:rPr lang="en-US" sz="2600" spc="-1" dirty="0" err="1">
                <a:uFill>
                  <a:solidFill>
                    <a:srgbClr val="FFFFFF"/>
                  </a:solidFill>
                </a:uFill>
                <a:latin typeface="Arial"/>
              </a:rPr>
              <a:t>pagine</a:t>
            </a:r>
            <a:r>
              <a:rPr lang="en-US" sz="2600" spc="-1" dirty="0">
                <a:uFill>
                  <a:solidFill>
                    <a:srgbClr val="FFFFFF"/>
                  </a:solidFill>
                </a:uFill>
                <a:latin typeface="Arial"/>
              </a:rPr>
              <a:t> di un </a:t>
            </a:r>
            <a:r>
              <a:rPr lang="en-US" sz="2600" spc="-1" dirty="0" err="1">
                <a:uFill>
                  <a:solidFill>
                    <a:srgbClr val="FFFFFF"/>
                  </a:solidFill>
                </a:uFill>
                <a:latin typeface="Arial"/>
              </a:rPr>
              <a:t>sito</a:t>
            </a:r>
            <a:r>
              <a:rPr lang="en-US" sz="2600" spc="-1" dirty="0">
                <a:uFill>
                  <a:solidFill>
                    <a:srgbClr val="FFFFFF"/>
                  </a:solidFill>
                </a:uFill>
                <a:latin typeface="Arial"/>
              </a:rPr>
              <a:t> Web.</a:t>
            </a:r>
          </a:p>
          <a:p>
            <a:pPr>
              <a:lnSpc>
                <a:spcPct val="100000"/>
              </a:lnSpc>
            </a:pPr>
            <a:endParaRPr lang="en-US" sz="2600" spc="-1" dirty="0">
              <a:uFill>
                <a:solidFill>
                  <a:srgbClr val="FFFFFF"/>
                </a:solidFill>
              </a:uFill>
              <a:latin typeface="Arial"/>
            </a:endParaRPr>
          </a:p>
          <a:p>
            <a:pPr>
              <a:lnSpc>
                <a:spcPct val="100000"/>
              </a:lnSpc>
            </a:pPr>
            <a:r>
              <a:rPr lang="en-US" sz="2600" spc="-1" dirty="0">
                <a:uFill>
                  <a:solidFill>
                    <a:srgbClr val="FFFFFF"/>
                  </a:solidFill>
                </a:uFill>
                <a:latin typeface="Arial"/>
              </a:rPr>
              <a:t>In </a:t>
            </a:r>
            <a:r>
              <a:rPr lang="en-US" sz="2600" spc="-1" dirty="0" err="1">
                <a:uFill>
                  <a:solidFill>
                    <a:srgbClr val="FFFFFF"/>
                  </a:solidFill>
                </a:uFill>
                <a:latin typeface="Arial"/>
              </a:rPr>
              <a:t>dettaglio</a:t>
            </a:r>
            <a:r>
              <a:rPr lang="en-US" sz="2600" spc="-1" dirty="0">
                <a:uFill>
                  <a:solidFill>
                    <a:srgbClr val="FFFFFF"/>
                  </a:solidFill>
                </a:uFill>
                <a:latin typeface="Arial"/>
              </a:rPr>
              <a:t>:</a:t>
            </a:r>
          </a:p>
          <a:p>
            <a:pPr marL="342900" indent="-342900">
              <a:lnSpc>
                <a:spcPct val="100000"/>
              </a:lnSpc>
              <a:buFont typeface="+mj-lt"/>
              <a:buAutoNum type="arabicPeriod"/>
            </a:pPr>
            <a:r>
              <a:rPr lang="en-US" sz="2600" spc="-1" dirty="0" err="1">
                <a:uFill>
                  <a:solidFill>
                    <a:srgbClr val="FFFFFF"/>
                  </a:solidFill>
                </a:uFill>
                <a:latin typeface="Arial"/>
              </a:rPr>
              <a:t>Capire</a:t>
            </a:r>
            <a:r>
              <a:rPr lang="en-US" sz="2600" spc="-1" dirty="0">
                <a:uFill>
                  <a:solidFill>
                    <a:srgbClr val="FFFFFF"/>
                  </a:solidFill>
                </a:uFill>
                <a:latin typeface="Arial"/>
              </a:rPr>
              <a:t> se, </a:t>
            </a:r>
            <a:r>
              <a:rPr lang="en-US" sz="2600" spc="-1" dirty="0" err="1">
                <a:uFill>
                  <a:solidFill>
                    <a:srgbClr val="FFFFFF"/>
                  </a:solidFill>
                </a:uFill>
                <a:latin typeface="Arial"/>
              </a:rPr>
              <a:t>combinando</a:t>
            </a:r>
            <a:r>
              <a:rPr lang="en-US" sz="2600" spc="-1" dirty="0">
                <a:uFill>
                  <a:solidFill>
                    <a:srgbClr val="FFFFFF"/>
                  </a:solidFill>
                </a:uFill>
                <a:latin typeface="Arial"/>
              </a:rPr>
              <a:t> le </a:t>
            </a:r>
            <a:r>
              <a:rPr lang="en-US" sz="2600" spc="-1" dirty="0" err="1">
                <a:uFill>
                  <a:solidFill>
                    <a:srgbClr val="FFFFFF"/>
                  </a:solidFill>
                </a:uFill>
                <a:latin typeface="Arial"/>
              </a:rPr>
              <a:t>informazioni</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struttura</a:t>
            </a:r>
            <a:r>
              <a:rPr lang="en-US" sz="2600" spc="-1" dirty="0">
                <a:uFill>
                  <a:solidFill>
                    <a:srgbClr val="FFFFFF"/>
                  </a:solidFill>
                </a:uFill>
                <a:latin typeface="Arial"/>
              </a:rPr>
              <a:t> del </a:t>
            </a:r>
            <a:r>
              <a:rPr lang="en-US" sz="2600" spc="-1" dirty="0" err="1">
                <a:uFill>
                  <a:solidFill>
                    <a:srgbClr val="FFFFFF"/>
                  </a:solidFill>
                </a:uFill>
                <a:latin typeface="Arial"/>
              </a:rPr>
              <a:t>sito</a:t>
            </a:r>
            <a:r>
              <a:rPr lang="en-US" sz="2600" spc="-1" dirty="0">
                <a:uFill>
                  <a:solidFill>
                    <a:srgbClr val="FFFFFF"/>
                  </a:solidFill>
                </a:uFill>
                <a:latin typeface="Arial"/>
              </a:rPr>
              <a:t> e quelle </a:t>
            </a:r>
            <a:r>
              <a:rPr lang="en-US" sz="2600" spc="-1" dirty="0" err="1">
                <a:uFill>
                  <a:solidFill>
                    <a:srgbClr val="FFFFFF"/>
                  </a:solidFill>
                </a:uFill>
                <a:latin typeface="Arial"/>
              </a:rPr>
              <a:t>testuali</a:t>
            </a:r>
            <a:r>
              <a:rPr lang="en-US" sz="2600" spc="-1" dirty="0">
                <a:uFill>
                  <a:solidFill>
                    <a:srgbClr val="FFFFFF"/>
                  </a:solidFill>
                </a:uFill>
                <a:latin typeface="Arial"/>
              </a:rPr>
              <a:t> </a:t>
            </a:r>
            <a:r>
              <a:rPr lang="en-US" sz="2600" spc="-1" dirty="0" err="1">
                <a:uFill>
                  <a:solidFill>
                    <a:srgbClr val="FFFFFF"/>
                  </a:solidFill>
                </a:uFill>
                <a:latin typeface="Arial"/>
              </a:rPr>
              <a:t>delle</a:t>
            </a:r>
            <a:r>
              <a:rPr lang="en-US" sz="2600" spc="-1" dirty="0">
                <a:uFill>
                  <a:solidFill>
                    <a:srgbClr val="FFFFFF"/>
                  </a:solidFill>
                </a:uFill>
                <a:latin typeface="Arial"/>
              </a:rPr>
              <a:t> </a:t>
            </a:r>
            <a:r>
              <a:rPr lang="en-US" sz="2600" spc="-1" dirty="0" err="1">
                <a:uFill>
                  <a:solidFill>
                    <a:srgbClr val="FFFFFF"/>
                  </a:solidFill>
                </a:uFill>
                <a:latin typeface="Arial"/>
              </a:rPr>
              <a:t>pagine</a:t>
            </a:r>
            <a:r>
              <a:rPr lang="en-US" sz="2600" spc="-1" dirty="0">
                <a:uFill>
                  <a:solidFill>
                    <a:srgbClr val="FFFFFF"/>
                  </a:solidFill>
                </a:uFill>
                <a:latin typeface="Arial"/>
              </a:rPr>
              <a:t>, vi è un </a:t>
            </a:r>
            <a:r>
              <a:rPr lang="en-US" sz="2600" spc="-1" dirty="0" err="1">
                <a:uFill>
                  <a:solidFill>
                    <a:srgbClr val="FFFFFF"/>
                  </a:solidFill>
                </a:uFill>
                <a:latin typeface="Arial"/>
              </a:rPr>
              <a:t>miglioramento</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qualità</a:t>
            </a:r>
            <a:r>
              <a:rPr lang="en-US" sz="2600" spc="-1" dirty="0">
                <a:uFill>
                  <a:solidFill>
                    <a:srgbClr val="FFFFFF"/>
                  </a:solidFill>
                </a:uFill>
                <a:latin typeface="Arial"/>
              </a:rPr>
              <a:t> </a:t>
            </a:r>
            <a:r>
              <a:rPr lang="en-US" sz="2600" spc="-1" dirty="0" err="1">
                <a:uFill>
                  <a:solidFill>
                    <a:srgbClr val="FFFFFF"/>
                  </a:solidFill>
                </a:uFill>
                <a:latin typeface="Arial"/>
              </a:rPr>
              <a:t>dei</a:t>
            </a:r>
            <a:r>
              <a:rPr lang="en-US" sz="2600" spc="-1" dirty="0">
                <a:uFill>
                  <a:solidFill>
                    <a:srgbClr val="FFFFFF"/>
                  </a:solidFill>
                </a:uFill>
                <a:latin typeface="Arial"/>
              </a:rPr>
              <a:t> Cluster </a:t>
            </a:r>
            <a:r>
              <a:rPr lang="en-US" sz="2600" spc="-1" dirty="0" err="1">
                <a:uFill>
                  <a:solidFill>
                    <a:srgbClr val="FFFFFF"/>
                  </a:solidFill>
                </a:uFill>
                <a:latin typeface="Arial"/>
              </a:rPr>
              <a:t>prodotti</a:t>
            </a:r>
            <a:r>
              <a:rPr lang="en-US" sz="2600" spc="-1" dirty="0">
                <a:uFill>
                  <a:solidFill>
                    <a:srgbClr val="FFFFFF"/>
                  </a:solidFill>
                </a:uFill>
                <a:latin typeface="Arial"/>
              </a:rPr>
              <a:t>.</a:t>
            </a:r>
          </a:p>
          <a:p>
            <a:pPr marL="342900" indent="-342900">
              <a:lnSpc>
                <a:spcPct val="100000"/>
              </a:lnSpc>
              <a:buFont typeface="+mj-lt"/>
              <a:buAutoNum type="arabicPeriod"/>
            </a:pPr>
            <a:r>
              <a:rPr lang="en-US" sz="2600" strike="noStrike" spc="-1" dirty="0" err="1">
                <a:uFill>
                  <a:solidFill>
                    <a:srgbClr val="FFFFFF"/>
                  </a:solidFill>
                </a:uFill>
                <a:latin typeface="Arial"/>
              </a:rPr>
              <a:t>Cercare</a:t>
            </a:r>
            <a:r>
              <a:rPr lang="en-US" sz="2600" strike="noStrike" spc="-1" dirty="0">
                <a:uFill>
                  <a:solidFill>
                    <a:srgbClr val="FFFFFF"/>
                  </a:solidFill>
                </a:uFill>
                <a:latin typeface="Arial"/>
              </a:rPr>
              <a:t> di </a:t>
            </a:r>
            <a:r>
              <a:rPr lang="en-US" sz="2600" strike="noStrike" spc="-1" dirty="0" err="1">
                <a:uFill>
                  <a:solidFill>
                    <a:srgbClr val="FFFFFF"/>
                  </a:solidFill>
                </a:uFill>
                <a:latin typeface="Arial"/>
              </a:rPr>
              <a:t>aumentare</a:t>
            </a:r>
            <a:r>
              <a:rPr lang="en-US" sz="2600" strike="noStrike" spc="-1" dirty="0">
                <a:uFill>
                  <a:solidFill>
                    <a:srgbClr val="FFFFFF"/>
                  </a:solidFill>
                </a:uFill>
                <a:latin typeface="Arial"/>
              </a:rPr>
              <a:t> la </a:t>
            </a:r>
            <a:r>
              <a:rPr lang="en-US" sz="2600" spc="-1" dirty="0" err="1">
                <a:uFill>
                  <a:solidFill>
                    <a:srgbClr val="FFFFFF"/>
                  </a:solidFill>
                </a:uFill>
                <a:latin typeface="Arial"/>
              </a:rPr>
              <a:t>bontà</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dei</a:t>
            </a:r>
            <a:r>
              <a:rPr lang="en-US" sz="2600" strike="noStrike" spc="-1" dirty="0">
                <a:uFill>
                  <a:solidFill>
                    <a:srgbClr val="FFFFFF"/>
                  </a:solidFill>
                </a:uFill>
                <a:latin typeface="Arial"/>
              </a:rPr>
              <a:t> Cluster </a:t>
            </a:r>
            <a:r>
              <a:rPr lang="en-US" sz="2600" strike="noStrike" spc="-1" dirty="0" err="1">
                <a:uFill>
                  <a:solidFill>
                    <a:srgbClr val="FFFFFF"/>
                  </a:solidFill>
                </a:uFill>
                <a:latin typeface="Arial"/>
              </a:rPr>
              <a:t>prodotti</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dando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più</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importanza</a:t>
            </a:r>
            <a:r>
              <a:rPr lang="en-US" sz="2600" strike="noStrike" spc="-1" dirty="0">
                <a:uFill>
                  <a:solidFill>
                    <a:srgbClr val="FFFFFF"/>
                  </a:solidFill>
                </a:uFill>
                <a:latin typeface="Arial"/>
              </a:rPr>
              <a:t> a </a:t>
            </a:r>
            <a:r>
              <a:rPr lang="en-US" sz="2600" strike="noStrike" spc="-1" dirty="0" err="1">
                <a:uFill>
                  <a:solidFill>
                    <a:srgbClr val="FFFFFF"/>
                  </a:solidFill>
                </a:uFill>
                <a:latin typeface="Arial"/>
              </a:rPr>
              <a:t>pagine</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vicino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alla</a:t>
            </a:r>
            <a:r>
              <a:rPr lang="en-US" sz="26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79"/>
            <a:ext cx="8288640" cy="2325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definita</a:t>
            </a:r>
            <a:r>
              <a:rPr lang="en-US" sz="2400" spc="-1" dirty="0">
                <a:uFill>
                  <a:solidFill>
                    <a:srgbClr val="FFFFFF"/>
                  </a:solidFill>
                </a:uFill>
              </a:rPr>
              <a:t> in </a:t>
            </a:r>
            <a:r>
              <a:rPr lang="en-US" sz="2400" spc="-1" dirty="0" err="1">
                <a:uFill>
                  <a:solidFill>
                    <a:srgbClr val="FFFFFF"/>
                  </a:solidFill>
                </a:uFill>
              </a:rPr>
              <a:t>questa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è </a:t>
            </a:r>
            <a:r>
              <a:rPr lang="en-US" sz="2400" spc="-1" dirty="0" err="1">
                <a:uFill>
                  <a:solidFill>
                    <a:srgbClr val="FFFFFF"/>
                  </a:solidFill>
                </a:uFill>
              </a:rPr>
              <a:t>caratterizzata</a:t>
            </a:r>
            <a:r>
              <a:rPr lang="en-US" sz="2400" spc="-1" dirty="0">
                <a:uFill>
                  <a:solidFill>
                    <a:srgbClr val="FFFFFF"/>
                  </a:solidFill>
                </a:uFill>
              </a:rPr>
              <a:t> da 3 </a:t>
            </a:r>
            <a:r>
              <a:rPr lang="en-US" sz="2400" spc="-1" dirty="0" err="1">
                <a:uFill>
                  <a:solidFill>
                    <a:srgbClr val="FFFFFF"/>
                  </a:solidFill>
                </a:uFill>
              </a:rPr>
              <a:t>fasi</a:t>
            </a:r>
            <a:r>
              <a:rPr lang="en-US" sz="2400" spc="-1" dirty="0">
                <a:uFill>
                  <a:solidFill>
                    <a:srgbClr val="FFFFFF"/>
                  </a:solidFill>
                </a:uFill>
              </a:rPr>
              <a:t> </a:t>
            </a:r>
            <a:r>
              <a:rPr lang="en-US" sz="2400" spc="-1" dirty="0" err="1">
                <a:uFill>
                  <a:solidFill>
                    <a:srgbClr val="FFFFFF"/>
                  </a:solidFill>
                </a:uFill>
              </a:rPr>
              <a:t>principali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342900" indent="-342900">
              <a:lnSpc>
                <a:spcPct val="100000"/>
              </a:lnSpc>
              <a:buFont typeface="+mj-lt"/>
              <a:buAutoNum type="arabicPeriod"/>
            </a:pPr>
            <a:r>
              <a:rPr lang="en-US" sz="2400" spc="-1" dirty="0">
                <a:uFill>
                  <a:solidFill>
                    <a:srgbClr val="FFFFFF"/>
                  </a:solidFill>
                </a:uFill>
              </a:rPr>
              <a:t>Crawling del </a:t>
            </a:r>
            <a:r>
              <a:rPr lang="en-US" sz="2400" spc="-1" dirty="0" err="1">
                <a:uFill>
                  <a:solidFill>
                    <a:srgbClr val="FFFFFF"/>
                  </a:solidFill>
                </a:uFill>
              </a:rPr>
              <a:t>sito</a:t>
            </a:r>
            <a:r>
              <a:rPr lang="en-US" sz="2400" spc="-1" dirty="0">
                <a:uFill>
                  <a:solidFill>
                    <a:srgbClr val="FFFFFF"/>
                  </a:solidFill>
                </a:uFill>
              </a:rPr>
              <a:t> Web</a:t>
            </a:r>
          </a:p>
          <a:p>
            <a:pPr marL="342900" indent="-342900">
              <a:buFont typeface="+mj-lt"/>
              <a:buAutoNum type="arabicPeriod"/>
            </a:pPr>
            <a:r>
              <a:rPr lang="it-IT" sz="2400" dirty="0"/>
              <a:t>​Feature </a:t>
            </a:r>
            <a:r>
              <a:rPr lang="it-IT" sz="2400" dirty="0" err="1"/>
              <a:t>construction</a:t>
            </a:r>
            <a:endParaRPr lang="it-IT" sz="2400" dirty="0"/>
          </a:p>
          <a:p>
            <a:pPr marL="342900" indent="-342900">
              <a:buFont typeface="+mj-lt"/>
              <a:buAutoNum type="arabicPeriod"/>
            </a:pPr>
            <a:r>
              <a:rPr lang="en-US" sz="2400" spc="-1" dirty="0">
                <a:uFill>
                  <a:solidFill>
                    <a:srgbClr val="FFFFFF"/>
                  </a:solidFill>
                </a:uFill>
              </a:rPr>
              <a:t>Clustering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3752949163"/>
              </p:ext>
            </p:extLst>
          </p:nvPr>
        </p:nvGraphicFramePr>
        <p:xfrm>
          <a:off x="417240" y="3936236"/>
          <a:ext cx="8288640" cy="2327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167973"/>
            <a:ext cx="8288640" cy="51259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150" spc="-1" dirty="0">
                <a:uFill>
                  <a:solidFill>
                    <a:srgbClr val="FFFFFF"/>
                  </a:solidFill>
                </a:uFill>
              </a:rPr>
              <a:t>Una </a:t>
            </a:r>
            <a:r>
              <a:rPr lang="en-US" sz="2150" spc="-1" dirty="0" err="1">
                <a:uFill>
                  <a:solidFill>
                    <a:srgbClr val="FFFFFF"/>
                  </a:solidFill>
                </a:uFill>
              </a:rPr>
              <a:t>volta</a:t>
            </a:r>
            <a:r>
              <a:rPr lang="en-US" sz="2150" spc="-1" dirty="0">
                <a:uFill>
                  <a:solidFill>
                    <a:srgbClr val="FFFFFF"/>
                  </a:solidFill>
                </a:uFill>
              </a:rPr>
              <a:t> </a:t>
            </a:r>
            <a:r>
              <a:rPr lang="en-US" sz="2150" spc="-1" dirty="0" err="1">
                <a:uFill>
                  <a:solidFill>
                    <a:srgbClr val="FFFFFF"/>
                  </a:solidFill>
                </a:uFill>
              </a:rPr>
              <a:t>concluso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processo</a:t>
            </a:r>
            <a:r>
              <a:rPr lang="en-US" sz="2150" spc="-1" dirty="0">
                <a:uFill>
                  <a:solidFill>
                    <a:srgbClr val="FFFFFF"/>
                  </a:solidFill>
                </a:uFill>
              </a:rPr>
              <a:t> di Crawling, </a:t>
            </a: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prodotto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grafo</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 Web e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contenuto</a:t>
            </a:r>
            <a:r>
              <a:rPr lang="en-US" sz="2150" spc="-1" dirty="0">
                <a:uFill>
                  <a:solidFill>
                    <a:srgbClr val="FFFFFF"/>
                  </a:solidFill>
                </a:uFill>
              </a:rPr>
              <a:t> </a:t>
            </a:r>
            <a:r>
              <a:rPr lang="en-US" sz="2150" spc="-1" dirty="0" err="1">
                <a:uFill>
                  <a:solidFill>
                    <a:srgbClr val="FFFFFF"/>
                  </a:solidFill>
                </a:uFill>
              </a:rPr>
              <a:t>testuale</a:t>
            </a:r>
            <a:r>
              <a:rPr lang="en-US" sz="2150" spc="-1" dirty="0">
                <a:uFill>
                  <a:solidFill>
                    <a:srgbClr val="FFFFFF"/>
                  </a:solidFill>
                </a:uFill>
              </a:rPr>
              <a:t> di </a:t>
            </a:r>
            <a:r>
              <a:rPr lang="en-US" sz="2150" spc="-1" dirty="0" err="1">
                <a:uFill>
                  <a:solidFill>
                    <a:srgbClr val="FFFFFF"/>
                  </a:solidFill>
                </a:uFill>
              </a:rPr>
              <a:t>ogni</a:t>
            </a:r>
            <a:r>
              <a:rPr lang="en-US" sz="2150" spc="-1" dirty="0">
                <a:uFill>
                  <a:solidFill>
                    <a:srgbClr val="FFFFFF"/>
                  </a:solidFill>
                </a:uFill>
              </a:rPr>
              <a:t> </a:t>
            </a:r>
            <a:r>
              <a:rPr lang="en-US" sz="2150" spc="-1" dirty="0" err="1">
                <a:uFill>
                  <a:solidFill>
                    <a:srgbClr val="FFFFFF"/>
                  </a:solidFill>
                </a:uFill>
              </a:rPr>
              <a:t>singola</a:t>
            </a:r>
            <a:r>
              <a:rPr lang="en-US" sz="2150" spc="-1" dirty="0">
                <a:uFill>
                  <a:solidFill>
                    <a:srgbClr val="FFFFFF"/>
                  </a:solidFill>
                </a:uFill>
              </a:rPr>
              <a:t> </a:t>
            </a:r>
            <a:r>
              <a:rPr lang="en-US" sz="2150" spc="-1" dirty="0" err="1">
                <a:uFill>
                  <a:solidFill>
                    <a:srgbClr val="FFFFFF"/>
                  </a:solidFill>
                </a:uFill>
              </a:rPr>
              <a:t>pagina</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a:t>
            </a:r>
          </a:p>
          <a:p>
            <a:pPr>
              <a:lnSpc>
                <a:spcPct val="100000"/>
              </a:lnSpc>
            </a:pPr>
            <a:endParaRPr lang="en-US" sz="2150" spc="-1" dirty="0">
              <a:uFill>
                <a:solidFill>
                  <a:srgbClr val="FFFFFF"/>
                </a:solidFill>
              </a:uFill>
            </a:endParaRPr>
          </a:p>
          <a:p>
            <a:pPr>
              <a:lnSpc>
                <a:spcPct val="100000"/>
              </a:lnSpc>
            </a:pP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costruito</a:t>
            </a:r>
            <a:r>
              <a:rPr lang="en-US" sz="2150" spc="-1" dirty="0">
                <a:uFill>
                  <a:solidFill>
                    <a:srgbClr val="FFFFFF"/>
                  </a:solidFill>
                </a:uFill>
              </a:rPr>
              <a:t> un dataset </a:t>
            </a:r>
            <a:r>
              <a:rPr lang="en-US" sz="2150" spc="-1" dirty="0" err="1">
                <a:uFill>
                  <a:solidFill>
                    <a:srgbClr val="FFFFFF"/>
                  </a:solidFill>
                </a:uFill>
              </a:rPr>
              <a:t>basato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rappresentazioni</a:t>
            </a:r>
            <a:r>
              <a:rPr lang="en-US" sz="2150" spc="-1" dirty="0">
                <a:uFill>
                  <a:solidFill>
                    <a:srgbClr val="FFFFFF"/>
                  </a:solidFill>
                </a:uFill>
              </a:rPr>
              <a:t> </a:t>
            </a:r>
            <a:r>
              <a:rPr lang="en-US" sz="2150" spc="-1" dirty="0" err="1">
                <a:uFill>
                  <a:solidFill>
                    <a:srgbClr val="FFFFFF"/>
                  </a:solidFill>
                </a:uFill>
              </a:rPr>
              <a:t>vettoriali</a:t>
            </a:r>
            <a:r>
              <a:rPr lang="en-US" sz="2150" spc="-1" dirty="0">
                <a:uFill>
                  <a:solidFill>
                    <a:srgbClr val="FFFFFF"/>
                  </a:solidFill>
                </a:uFill>
              </a:rPr>
              <a:t>:</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standard</a:t>
            </a: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modificato</a:t>
            </a:r>
            <a:r>
              <a:rPr lang="en-US" sz="2150" spc="-1" dirty="0">
                <a:uFill>
                  <a:solidFill>
                    <a:srgbClr val="FFFFFF"/>
                  </a:solidFill>
                </a:uFill>
              </a:rPr>
              <a:t>,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a </a:t>
            </a:r>
            <a:r>
              <a:rPr lang="en-US" sz="2150" spc="-1" dirty="0" err="1">
                <a:uFill>
                  <a:solidFill>
                    <a:srgbClr val="FFFFFF"/>
                  </a:solidFill>
                </a:uFill>
              </a:rPr>
              <a:t>partenza</a:t>
            </a:r>
            <a:r>
              <a:rPr lang="en-US" sz="2150" spc="-1" dirty="0">
                <a:uFill>
                  <a:solidFill>
                    <a:srgbClr val="FFFFFF"/>
                  </a:solidFill>
                </a:uFill>
              </a:rPr>
              <a:t> </a:t>
            </a:r>
            <a:r>
              <a:rPr lang="en-US" sz="2150" spc="-1" dirty="0" err="1">
                <a:uFill>
                  <a:solidFill>
                    <a:srgbClr val="FFFFFF"/>
                  </a:solidFill>
                </a:uFill>
              </a:rPr>
              <a:t>fissa</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LINE</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err="1">
                <a:uFill>
                  <a:solidFill>
                    <a:srgbClr val="FFFFFF"/>
                  </a:solidFill>
                </a:uFill>
              </a:rPr>
              <a:t>Tf-Idf</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Doc2Vec</a:t>
            </a:r>
          </a:p>
          <a:p>
            <a:pPr marL="285750" indent="-285750">
              <a:buFont typeface="Arial" panose="020B0604020202020204" pitchFamily="34" charset="0"/>
              <a:buChar char="•"/>
            </a:pPr>
            <a:r>
              <a:rPr lang="en-US" sz="2150" spc="-1" dirty="0">
                <a:uFill>
                  <a:solidFill>
                    <a:srgbClr val="FFFFFF"/>
                  </a:solidFill>
                </a:uFill>
              </a:rPr>
              <a:t>Combinate</a:t>
            </a:r>
          </a:p>
          <a:p>
            <a:pPr marL="742950" lvl="1" indent="-285750">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sia</a:t>
            </a:r>
            <a:r>
              <a:rPr lang="en-US" sz="2150" spc="-1" dirty="0">
                <a:uFill>
                  <a:solidFill>
                    <a:srgbClr val="FFFFFF"/>
                  </a:solidFill>
                </a:uFill>
              </a:rPr>
              <a:t> </a:t>
            </a:r>
            <a:r>
              <a:rPr lang="en-US" sz="2150" spc="-1" dirty="0" err="1">
                <a:uFill>
                  <a:solidFill>
                    <a:srgbClr val="FFFFFF"/>
                  </a:solidFill>
                </a:uFill>
              </a:rPr>
              <a:t>alle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che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Il Random Walk è </a:t>
            </a:r>
            <a:r>
              <a:rPr lang="en-US" sz="2000" spc="-1" dirty="0" err="1">
                <a:uFill>
                  <a:solidFill>
                    <a:srgbClr val="FFFFFF"/>
                  </a:solidFill>
                </a:uFill>
              </a:rPr>
              <a:t>una</a:t>
            </a:r>
            <a:r>
              <a:rPr lang="en-US" sz="2000" spc="-1" dirty="0">
                <a:uFill>
                  <a:solidFill>
                    <a:srgbClr val="FFFFFF"/>
                  </a:solidFill>
                </a:uFill>
              </a:rPr>
              <a:t> </a:t>
            </a:r>
            <a:r>
              <a:rPr lang="en-US" sz="2000" spc="-1" dirty="0" err="1">
                <a:solidFill>
                  <a:srgbClr val="FF3333"/>
                </a:solidFill>
                <a:uFill>
                  <a:solidFill>
                    <a:srgbClr val="FFFFFF"/>
                  </a:solidFill>
                </a:uFill>
              </a:rPr>
              <a:t>passeggiata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aleatoria</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l’esplorazione</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del </a:t>
            </a:r>
            <a:r>
              <a:rPr lang="en-US" sz="2000" spc="-1" dirty="0" err="1">
                <a:uFill>
                  <a:solidFill>
                    <a:srgbClr val="FFFFFF"/>
                  </a:solidFill>
                </a:uFill>
              </a:rPr>
              <a:t>sito</a:t>
            </a:r>
            <a:r>
              <a:rPr lang="en-US" sz="2000" spc="-1" dirty="0">
                <a:uFill>
                  <a:solidFill>
                    <a:srgbClr val="FFFFFF"/>
                  </a:solidFill>
                </a:uFill>
              </a:rPr>
              <a:t> Web. </a:t>
            </a:r>
          </a:p>
          <a:p>
            <a:pPr>
              <a:lnSpc>
                <a:spcPct val="100000"/>
              </a:lnSpc>
            </a:pPr>
            <a:endParaRPr lang="en-US" sz="2000" spc="-1" dirty="0">
              <a:uFill>
                <a:solidFill>
                  <a:srgbClr val="FFFFFF"/>
                </a:solidFill>
              </a:uFill>
            </a:endParaRPr>
          </a:p>
          <a:p>
            <a:pPr>
              <a:lnSpc>
                <a:spcPct val="100000"/>
              </a:lnSpc>
            </a:pPr>
            <a:r>
              <a:rPr lang="en-US" sz="2000" spc="-1" dirty="0" err="1">
                <a:uFill>
                  <a:solidFill>
                    <a:srgbClr val="FFFFFF"/>
                  </a:solidFill>
                </a:uFill>
              </a:rPr>
              <a:t>Vengono</a:t>
            </a:r>
            <a:r>
              <a:rPr lang="en-US" sz="2000" spc="-1" dirty="0">
                <a:uFill>
                  <a:solidFill>
                    <a:srgbClr val="FFFFFF"/>
                  </a:solidFill>
                </a:uFill>
              </a:rPr>
              <a:t> generate </a:t>
            </a:r>
            <a:r>
              <a:rPr lang="en-US" sz="2000" spc="-1" dirty="0" err="1">
                <a:uFill>
                  <a:solidFill>
                    <a:srgbClr val="FFFFFF"/>
                  </a:solidFill>
                </a:uFill>
              </a:rPr>
              <a:t>sequenze</a:t>
            </a:r>
            <a:r>
              <a:rPr lang="en-US" sz="2000" spc="-1" dirty="0">
                <a:uFill>
                  <a:solidFill>
                    <a:srgbClr val="FFFFFF"/>
                  </a:solidFill>
                </a:uFill>
              </a:rPr>
              <a:t> di URL, </a:t>
            </a:r>
            <a:r>
              <a:rPr lang="en-US" sz="2000" spc="-1" dirty="0" err="1">
                <a:uFill>
                  <a:solidFill>
                    <a:srgbClr val="FFFFFF"/>
                  </a:solidFill>
                </a:uFill>
              </a:rPr>
              <a:t>partendo</a:t>
            </a:r>
            <a:r>
              <a:rPr lang="en-US" sz="2000" spc="-1" dirty="0">
                <a:uFill>
                  <a:solidFill>
                    <a:srgbClr val="FFFFFF"/>
                  </a:solidFill>
                </a:uFill>
              </a:rPr>
              <a:t> da un </a:t>
            </a:r>
            <a:r>
              <a:rPr lang="en-US" sz="2000" spc="-1" dirty="0" err="1">
                <a:uFill>
                  <a:solidFill>
                    <a:srgbClr val="FFFFFF"/>
                  </a:solidFill>
                </a:uFill>
              </a:rPr>
              <a:t>nodo</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e </a:t>
            </a:r>
            <a:r>
              <a:rPr lang="en-US" sz="2000" spc="-1" dirty="0" err="1">
                <a:uFill>
                  <a:solidFill>
                    <a:srgbClr val="FFFFFF"/>
                  </a:solidFill>
                </a:uFill>
              </a:rPr>
              <a:t>seguendo</a:t>
            </a:r>
            <a:r>
              <a:rPr lang="en-US" sz="2000" spc="-1" dirty="0">
                <a:uFill>
                  <a:solidFill>
                    <a:srgbClr val="FFFFFF"/>
                  </a:solidFill>
                </a:uFill>
              </a:rPr>
              <a:t> </a:t>
            </a:r>
            <a:r>
              <a:rPr lang="en-US" sz="2000" spc="-1" dirty="0" err="1">
                <a:uFill>
                  <a:solidFill>
                    <a:srgbClr val="FFFFFF"/>
                  </a:solidFill>
                </a:uFill>
              </a:rPr>
              <a:t>ricorsivamente</a:t>
            </a:r>
            <a:r>
              <a:rPr lang="en-US" sz="2000" spc="-1" dirty="0">
                <a:uFill>
                  <a:solidFill>
                    <a:srgbClr val="FFFFFF"/>
                  </a:solidFill>
                </a:uFill>
              </a:rPr>
              <a:t> un hyperlink </a:t>
            </a:r>
            <a:r>
              <a:rPr lang="en-US" sz="2000" spc="-1" dirty="0" err="1">
                <a:uFill>
                  <a:solidFill>
                    <a:srgbClr val="FFFFFF"/>
                  </a:solidFill>
                </a:uFill>
              </a:rPr>
              <a:t>casuale</a:t>
            </a:r>
            <a:r>
              <a:rPr lang="en-US" sz="2000" spc="-1" dirty="0">
                <a:uFill>
                  <a:solidFill>
                    <a:srgbClr val="FFFFFF"/>
                  </a:solidFill>
                </a:uFill>
              </a:rPr>
              <a:t> </a:t>
            </a:r>
            <a:r>
              <a:rPr lang="en-US" sz="2000" spc="-1" dirty="0" err="1">
                <a:uFill>
                  <a:solidFill>
                    <a:srgbClr val="FFFFFF"/>
                  </a:solidFill>
                </a:uFill>
              </a:rPr>
              <a:t>fino</a:t>
            </a:r>
            <a:r>
              <a:rPr lang="en-US" sz="2000" spc="-1" dirty="0">
                <a:uFill>
                  <a:solidFill>
                    <a:srgbClr val="FFFFFF"/>
                  </a:solidFill>
                </a:uFill>
              </a:rPr>
              <a:t> ad un </a:t>
            </a:r>
            <a:r>
              <a:rPr lang="en-US" sz="2000" spc="-1" dirty="0" err="1">
                <a:uFill>
                  <a:solidFill>
                    <a:srgbClr val="FFFFFF"/>
                  </a:solidFill>
                </a:uFill>
              </a:rPr>
              <a:t>limite</a:t>
            </a:r>
            <a:r>
              <a:rPr lang="en-US" sz="2000" spc="-1" dirty="0">
                <a:uFill>
                  <a:solidFill>
                    <a:srgbClr val="FFFFFF"/>
                  </a:solidFill>
                </a:uFill>
              </a:rPr>
              <a:t> </a:t>
            </a:r>
            <a:r>
              <a:rPr lang="en-US" sz="2000" spc="-1" dirty="0" err="1">
                <a:uFill>
                  <a:solidFill>
                    <a:srgbClr val="FFFFFF"/>
                  </a:solidFill>
                </a:uFill>
              </a:rPr>
              <a:t>prefissato</a:t>
            </a:r>
            <a:r>
              <a:rPr lang="en-US" sz="2000" spc="-1" dirty="0">
                <a:uFill>
                  <a:solidFill>
                    <a:srgbClr val="FFFFFF"/>
                  </a:solidFill>
                </a:uFill>
              </a:rPr>
              <a:t>.</a:t>
            </a:r>
          </a:p>
          <a:p>
            <a:pPr>
              <a:lnSpc>
                <a:spcPct val="100000"/>
              </a:lnSpc>
            </a:pPr>
            <a:endParaRPr lang="en-US" sz="2000" spc="-1" dirty="0">
              <a:uFill>
                <a:solidFill>
                  <a:srgbClr val="FFFFFF"/>
                </a:solidFill>
              </a:uFill>
            </a:endParaRPr>
          </a:p>
          <a:p>
            <a:pPr>
              <a:lnSpc>
                <a:spcPct val="100000"/>
              </a:lnSpc>
            </a:pPr>
            <a:r>
              <a:rPr lang="en-US" sz="2000" spc="-1" dirty="0">
                <a:uFill>
                  <a:solidFill>
                    <a:srgbClr val="FFFFFF"/>
                  </a:solidFill>
                </a:uFill>
              </a:rPr>
              <a:t>Due </a:t>
            </a:r>
            <a:r>
              <a:rPr lang="en-US" sz="2000" spc="-1" dirty="0" err="1">
                <a:uFill>
                  <a:solidFill>
                    <a:srgbClr val="FFFFFF"/>
                  </a:solidFill>
                </a:uFill>
              </a:rPr>
              <a:t>tipologie</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a </a:t>
            </a:r>
            <a:r>
              <a:rPr lang="en-US" sz="2000" spc="-1" dirty="0" err="1">
                <a:solidFill>
                  <a:srgbClr val="FF3333"/>
                </a:solidFill>
                <a:uFill>
                  <a:solidFill>
                    <a:srgbClr val="FFFFFF"/>
                  </a:solidFill>
                </a:uFill>
              </a:rPr>
              <a:t>partenza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fissa</a:t>
            </a:r>
            <a:endParaRPr lang="en-US" sz="2000"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7791</TotalTime>
  <Words>4760</Words>
  <Application>Microsoft Office PowerPoint</Application>
  <PresentationFormat>Presentazione su schermo (4:3)</PresentationFormat>
  <Paragraphs>422</Paragraphs>
  <Slides>22</Slides>
  <Notes>22</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22</vt:i4>
      </vt:variant>
    </vt:vector>
  </HeadingPairs>
  <TitlesOfParts>
    <vt:vector size="31"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
  <dc:description/>
  <cp:lastModifiedBy>Andrea Del Fante</cp:lastModifiedBy>
  <cp:revision>349</cp:revision>
  <cp:lastPrinted>2016-11-11T11:43:34Z</cp:lastPrinted>
  <dcterms:created xsi:type="dcterms:W3CDTF">2016-11-02T11:48:06Z</dcterms:created>
  <dcterms:modified xsi:type="dcterms:W3CDTF">2016-12-10T18:10:13Z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